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64" r:id="rId9"/>
    <p:sldId id="256"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16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673548"/>
            <a:ext cx="6665952" cy="833199"/>
          </a:xfrm>
          <a:prstGeom prst="rect">
            <a:avLst/>
          </a:prstGeom>
          <a:noFill/>
          <a:ln/>
        </p:spPr>
        <p:txBody>
          <a:bodyPr wrap="none" rtlCol="0" anchor="t"/>
          <a:lstStyle/>
          <a:p>
            <a:pPr marL="0" indent="0">
              <a:lnSpc>
                <a:spcPts val="6561"/>
              </a:lnSpc>
              <a:buNone/>
            </a:pPr>
            <a:r>
              <a:rPr lang="en-US" sz="5249" b="1" kern="0" spc="-157" dirty="0">
                <a:solidFill>
                  <a:srgbClr val="A680FF"/>
                </a:solidFill>
                <a:latin typeface="p22-mackinac-pro" pitchFamily="34" charset="0"/>
                <a:ea typeface="p22-mackinac-pro" pitchFamily="34" charset="-122"/>
                <a:cs typeface="p22-mackinac-pro" pitchFamily="34" charset="-120"/>
              </a:rPr>
              <a:t>Self Management</a:t>
            </a:r>
            <a:endParaRPr lang="en-US" sz="5249" dirty="0"/>
          </a:p>
        </p:txBody>
      </p:sp>
      <p:sp>
        <p:nvSpPr>
          <p:cNvPr id="6" name="Text 2"/>
          <p:cNvSpPr/>
          <p:nvPr/>
        </p:nvSpPr>
        <p:spPr>
          <a:xfrm>
            <a:off x="833199" y="3840004"/>
            <a:ext cx="747760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Self management is the practice of understanding one's own strengths, weaknesses, and emotions to effectively cope with everyday challenges and lead a balanced life.</a:t>
            </a:r>
            <a:endParaRPr lang="en-US" sz="1750" dirty="0"/>
          </a:p>
        </p:txBody>
      </p:sp>
      <p:sp>
        <p:nvSpPr>
          <p:cNvPr id="9" name="Text 4"/>
          <p:cNvSpPr/>
          <p:nvPr/>
        </p:nvSpPr>
        <p:spPr>
          <a:xfrm>
            <a:off x="1299686" y="5161598"/>
            <a:ext cx="3473410" cy="388858"/>
          </a:xfrm>
          <a:prstGeom prst="rect">
            <a:avLst/>
          </a:prstGeom>
          <a:noFill/>
          <a:ln/>
        </p:spPr>
        <p:txBody>
          <a:bodyPr wrap="none" rtlCol="0" anchor="t"/>
          <a:lstStyle/>
          <a:p>
            <a:pPr marL="0" indent="0" algn="l">
              <a:lnSpc>
                <a:spcPts val="3062"/>
              </a:lnSpc>
              <a:buNone/>
            </a:pPr>
            <a:endParaRPr lang="en-US" sz="2187" dirty="0"/>
          </a:p>
        </p:txBody>
      </p:sp>
      <p:sp>
        <p:nvSpPr>
          <p:cNvPr id="7" name="Text 4">
            <a:extLst>
              <a:ext uri="{FF2B5EF4-FFF2-40B4-BE49-F238E27FC236}">
                <a16:creationId xmlns:a16="http://schemas.microsoft.com/office/drawing/2014/main" id="{79F869B4-0E0E-DF58-2B7E-93BC410DF791}"/>
              </a:ext>
            </a:extLst>
          </p:cNvPr>
          <p:cNvSpPr/>
          <p:nvPr/>
        </p:nvSpPr>
        <p:spPr>
          <a:xfrm>
            <a:off x="554654" y="6334029"/>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Abhijeet Singh Rana</a:t>
            </a:r>
            <a:endParaRPr lang="en-US" sz="2187" dirty="0"/>
          </a:p>
        </p:txBody>
      </p:sp>
      <p:sp>
        <p:nvSpPr>
          <p:cNvPr id="8" name="Text 4">
            <a:extLst>
              <a:ext uri="{FF2B5EF4-FFF2-40B4-BE49-F238E27FC236}">
                <a16:creationId xmlns:a16="http://schemas.microsoft.com/office/drawing/2014/main" id="{04B7D941-F0F6-3992-D5E2-627AB36BDA95}"/>
              </a:ext>
            </a:extLst>
          </p:cNvPr>
          <p:cNvSpPr/>
          <p:nvPr/>
        </p:nvSpPr>
        <p:spPr>
          <a:xfrm>
            <a:off x="437724" y="5963956"/>
            <a:ext cx="542969"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BY</a:t>
            </a:r>
            <a:endParaRPr lang="en-US" sz="2187" dirty="0"/>
          </a:p>
        </p:txBody>
      </p:sp>
      <p:sp>
        <p:nvSpPr>
          <p:cNvPr id="10" name="Text 4">
            <a:extLst>
              <a:ext uri="{FF2B5EF4-FFF2-40B4-BE49-F238E27FC236}">
                <a16:creationId xmlns:a16="http://schemas.microsoft.com/office/drawing/2014/main" id="{584A4297-B3BF-CCE8-5EFA-4044CD4B4517}"/>
              </a:ext>
            </a:extLst>
          </p:cNvPr>
          <p:cNvSpPr/>
          <p:nvPr/>
        </p:nvSpPr>
        <p:spPr>
          <a:xfrm>
            <a:off x="554653" y="6731199"/>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Aashish Yadav</a:t>
            </a:r>
            <a:endParaRPr lang="en-US" sz="2187" dirty="0"/>
          </a:p>
        </p:txBody>
      </p:sp>
      <p:sp>
        <p:nvSpPr>
          <p:cNvPr id="11" name="Text 4">
            <a:extLst>
              <a:ext uri="{FF2B5EF4-FFF2-40B4-BE49-F238E27FC236}">
                <a16:creationId xmlns:a16="http://schemas.microsoft.com/office/drawing/2014/main" id="{69674706-937A-6AAA-D802-8235B472E3F1}"/>
              </a:ext>
            </a:extLst>
          </p:cNvPr>
          <p:cNvSpPr/>
          <p:nvPr/>
        </p:nvSpPr>
        <p:spPr>
          <a:xfrm>
            <a:off x="554654" y="7102045"/>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Bharat Upadhyay</a:t>
            </a:r>
            <a:endParaRPr lang="en-US" sz="2187" dirty="0"/>
          </a:p>
        </p:txBody>
      </p:sp>
      <p:sp>
        <p:nvSpPr>
          <p:cNvPr id="12" name="Text 4">
            <a:extLst>
              <a:ext uri="{FF2B5EF4-FFF2-40B4-BE49-F238E27FC236}">
                <a16:creationId xmlns:a16="http://schemas.microsoft.com/office/drawing/2014/main" id="{A508EFD6-D62F-0FD1-8000-18AD9F4A13CC}"/>
              </a:ext>
            </a:extLst>
          </p:cNvPr>
          <p:cNvSpPr/>
          <p:nvPr/>
        </p:nvSpPr>
        <p:spPr>
          <a:xfrm>
            <a:off x="554652" y="7489963"/>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Tarun </a:t>
            </a:r>
            <a:r>
              <a:rPr lang="en-US" sz="2187" b="1" kern="0" spc="-35" dirty="0" err="1">
                <a:solidFill>
                  <a:srgbClr val="CFD0D8"/>
                </a:solidFill>
                <a:latin typeface="Roboto" pitchFamily="34" charset="0"/>
                <a:ea typeface="Roboto" pitchFamily="34" charset="-122"/>
                <a:cs typeface="Roboto" pitchFamily="34" charset="-120"/>
              </a:rPr>
              <a:t>Nainwal</a:t>
            </a:r>
            <a:endParaRPr lang="en-US" sz="2187" dirty="0"/>
          </a:p>
        </p:txBody>
      </p:sp>
      <p:sp>
        <p:nvSpPr>
          <p:cNvPr id="13" name="Text 4">
            <a:extLst>
              <a:ext uri="{FF2B5EF4-FFF2-40B4-BE49-F238E27FC236}">
                <a16:creationId xmlns:a16="http://schemas.microsoft.com/office/drawing/2014/main" id="{49564CBD-10ED-4762-54BE-F4D06353F900}"/>
              </a:ext>
            </a:extLst>
          </p:cNvPr>
          <p:cNvSpPr/>
          <p:nvPr/>
        </p:nvSpPr>
        <p:spPr>
          <a:xfrm>
            <a:off x="3826753" y="6731199"/>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Bharat Joshi</a:t>
            </a:r>
            <a:endParaRPr lang="en-US" sz="2187" dirty="0"/>
          </a:p>
        </p:txBody>
      </p:sp>
      <p:sp>
        <p:nvSpPr>
          <p:cNvPr id="14" name="Text 4">
            <a:extLst>
              <a:ext uri="{FF2B5EF4-FFF2-40B4-BE49-F238E27FC236}">
                <a16:creationId xmlns:a16="http://schemas.microsoft.com/office/drawing/2014/main" id="{0CC6695D-CCB0-90E6-62F6-0795A0263240}"/>
              </a:ext>
            </a:extLst>
          </p:cNvPr>
          <p:cNvSpPr/>
          <p:nvPr/>
        </p:nvSpPr>
        <p:spPr>
          <a:xfrm>
            <a:off x="3826754" y="6340426"/>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Geeta Jalal</a:t>
            </a:r>
            <a:endParaRPr lang="en-US" sz="2187" dirty="0"/>
          </a:p>
        </p:txBody>
      </p:sp>
      <p:sp>
        <p:nvSpPr>
          <p:cNvPr id="15" name="Text 4">
            <a:extLst>
              <a:ext uri="{FF2B5EF4-FFF2-40B4-BE49-F238E27FC236}">
                <a16:creationId xmlns:a16="http://schemas.microsoft.com/office/drawing/2014/main" id="{D924CED1-DDF3-482B-6C24-E3D20CF9CC70}"/>
              </a:ext>
            </a:extLst>
          </p:cNvPr>
          <p:cNvSpPr/>
          <p:nvPr/>
        </p:nvSpPr>
        <p:spPr>
          <a:xfrm>
            <a:off x="3826752" y="7205717"/>
            <a:ext cx="2873303" cy="388858"/>
          </a:xfrm>
          <a:prstGeom prst="rect">
            <a:avLst/>
          </a:prstGeom>
          <a:noFill/>
          <a:ln/>
        </p:spPr>
        <p:txBody>
          <a:bodyPr wrap="none" rtlCol="0" anchor="t"/>
          <a:lstStyle/>
          <a:p>
            <a:pPr marL="0" indent="0" algn="l">
              <a:lnSpc>
                <a:spcPts val="3062"/>
              </a:lnSpc>
              <a:buNone/>
            </a:pPr>
            <a:r>
              <a:rPr lang="en-US" sz="2187" b="1" kern="0" spc="-35" dirty="0">
                <a:solidFill>
                  <a:srgbClr val="CFD0D8"/>
                </a:solidFill>
                <a:latin typeface="Roboto" pitchFamily="34" charset="0"/>
                <a:ea typeface="Roboto" pitchFamily="34" charset="-122"/>
                <a:cs typeface="Roboto" pitchFamily="34" charset="-120"/>
              </a:rPr>
              <a:t>Vipin </a:t>
            </a:r>
            <a:r>
              <a:rPr lang="en-US" sz="2187" b="1" kern="0" spc="-35" dirty="0" err="1">
                <a:solidFill>
                  <a:srgbClr val="CFD0D8"/>
                </a:solidFill>
                <a:latin typeface="Roboto" pitchFamily="34" charset="0"/>
                <a:ea typeface="Roboto" pitchFamily="34" charset="-122"/>
                <a:cs typeface="Roboto" pitchFamily="34" charset="-120"/>
              </a:rPr>
              <a:t>Mathpal</a:t>
            </a:r>
            <a:endParaRPr lang="en-US" sz="2187"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085731"/>
            <a:ext cx="9698117"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Importance of Intellectual Property Rights</a:t>
            </a:r>
            <a:endParaRPr lang="en-US" sz="4374" dirty="0"/>
          </a:p>
        </p:txBody>
      </p:sp>
      <p:pic>
        <p:nvPicPr>
          <p:cNvPr id="5" name="Image 1" descr="preencoded.png"/>
          <p:cNvPicPr>
            <a:picLocks noChangeAspect="1"/>
          </p:cNvPicPr>
          <p:nvPr/>
        </p:nvPicPr>
        <p:blipFill>
          <a:blip r:embed="rId4"/>
          <a:stretch>
            <a:fillRect/>
          </a:stretch>
        </p:blipFill>
        <p:spPr>
          <a:xfrm>
            <a:off x="2037993" y="2224445"/>
            <a:ext cx="3295888" cy="2036921"/>
          </a:xfrm>
          <a:prstGeom prst="rect">
            <a:avLst/>
          </a:prstGeom>
        </p:spPr>
      </p:pic>
      <p:sp>
        <p:nvSpPr>
          <p:cNvPr id="6" name="Text 2"/>
          <p:cNvSpPr/>
          <p:nvPr/>
        </p:nvSpPr>
        <p:spPr>
          <a:xfrm>
            <a:off x="2037993" y="4539020"/>
            <a:ext cx="3295888" cy="694373"/>
          </a:xfrm>
          <a:prstGeom prst="rect">
            <a:avLst/>
          </a:prstGeom>
          <a:noFill/>
          <a:ln/>
        </p:spPr>
        <p:txBody>
          <a:bodyPr wrap="square" rtlCol="0" anchor="t"/>
          <a:lstStyle/>
          <a:p>
            <a:pPr marL="0" indent="0" algn="l">
              <a:lnSpc>
                <a:spcPts val="2734"/>
              </a:lnSpc>
              <a:buNone/>
            </a:pPr>
            <a:r>
              <a:rPr lang="en-US" sz="2187" kern="0" spc="-66" dirty="0">
                <a:solidFill>
                  <a:srgbClr val="FFFFFF"/>
                </a:solidFill>
                <a:latin typeface="Roboto" pitchFamily="34" charset="0"/>
                <a:ea typeface="Roboto" pitchFamily="34" charset="-122"/>
                <a:cs typeface="Roboto" pitchFamily="34" charset="-120"/>
              </a:rPr>
              <a:t>Understanding Intellectual Property Rights</a:t>
            </a:r>
            <a:endParaRPr lang="en-US" sz="2187" dirty="0"/>
          </a:p>
        </p:txBody>
      </p:sp>
      <p:sp>
        <p:nvSpPr>
          <p:cNvPr id="7" name="Text 3"/>
          <p:cNvSpPr/>
          <p:nvPr/>
        </p:nvSpPr>
        <p:spPr>
          <a:xfrm>
            <a:off x="2037993" y="5366623"/>
            <a:ext cx="3295888" cy="1777008"/>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Intellectual property rights are crucial for protecting creations like inventions, literary and artistic works, designs, symbols, names, and images.</a:t>
            </a:r>
            <a:endParaRPr lang="en-US" sz="1750" dirty="0"/>
          </a:p>
        </p:txBody>
      </p:sp>
      <p:pic>
        <p:nvPicPr>
          <p:cNvPr id="8" name="Image 2" descr="preencoded.png"/>
          <p:cNvPicPr>
            <a:picLocks noChangeAspect="1"/>
          </p:cNvPicPr>
          <p:nvPr/>
        </p:nvPicPr>
        <p:blipFill>
          <a:blip r:embed="rId5"/>
          <a:stretch>
            <a:fillRect/>
          </a:stretch>
        </p:blipFill>
        <p:spPr>
          <a:xfrm>
            <a:off x="5667137" y="2224445"/>
            <a:ext cx="3296007" cy="2037040"/>
          </a:xfrm>
          <a:prstGeom prst="rect">
            <a:avLst/>
          </a:prstGeom>
        </p:spPr>
      </p:pic>
      <p:sp>
        <p:nvSpPr>
          <p:cNvPr id="9" name="Text 4"/>
          <p:cNvSpPr/>
          <p:nvPr/>
        </p:nvSpPr>
        <p:spPr>
          <a:xfrm>
            <a:off x="5667137" y="4539139"/>
            <a:ext cx="3296007" cy="694373"/>
          </a:xfrm>
          <a:prstGeom prst="rect">
            <a:avLst/>
          </a:prstGeom>
          <a:noFill/>
          <a:ln/>
        </p:spPr>
        <p:txBody>
          <a:bodyPr wrap="square" rtlCol="0" anchor="t"/>
          <a:lstStyle/>
          <a:p>
            <a:pPr marL="0" indent="0" algn="l">
              <a:lnSpc>
                <a:spcPts val="2734"/>
              </a:lnSpc>
              <a:buNone/>
            </a:pPr>
            <a:r>
              <a:rPr lang="en-US" sz="2187" kern="0" spc="-66" dirty="0">
                <a:solidFill>
                  <a:srgbClr val="FFFFFF"/>
                </a:solidFill>
                <a:latin typeface="Roboto" pitchFamily="34" charset="0"/>
                <a:ea typeface="Roboto" pitchFamily="34" charset="-122"/>
                <a:cs typeface="Roboto" pitchFamily="34" charset="-120"/>
              </a:rPr>
              <a:t>Types of Intellectual Property Rights</a:t>
            </a:r>
            <a:endParaRPr lang="en-US" sz="2187" dirty="0"/>
          </a:p>
        </p:txBody>
      </p:sp>
      <p:sp>
        <p:nvSpPr>
          <p:cNvPr id="10" name="Text 5"/>
          <p:cNvSpPr/>
          <p:nvPr/>
        </p:nvSpPr>
        <p:spPr>
          <a:xfrm>
            <a:off x="5667137" y="5366742"/>
            <a:ext cx="3296007" cy="1777008"/>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These rights encompass patents, copyrights, and trademarks, ensuring legal ownership and exclusive usage of intellectual creations.</a:t>
            </a:r>
            <a:endParaRPr lang="en-US" sz="1750" dirty="0"/>
          </a:p>
        </p:txBody>
      </p:sp>
      <p:pic>
        <p:nvPicPr>
          <p:cNvPr id="11" name="Image 3" descr="preencoded.png"/>
          <p:cNvPicPr>
            <a:picLocks noChangeAspect="1"/>
          </p:cNvPicPr>
          <p:nvPr/>
        </p:nvPicPr>
        <p:blipFill>
          <a:blip r:embed="rId6"/>
          <a:stretch>
            <a:fillRect/>
          </a:stretch>
        </p:blipFill>
        <p:spPr>
          <a:xfrm>
            <a:off x="9296400" y="2224445"/>
            <a:ext cx="3296007" cy="2037040"/>
          </a:xfrm>
          <a:prstGeom prst="rect">
            <a:avLst/>
          </a:prstGeom>
        </p:spPr>
      </p:pic>
      <p:sp>
        <p:nvSpPr>
          <p:cNvPr id="12" name="Text 6"/>
          <p:cNvSpPr/>
          <p:nvPr/>
        </p:nvSpPr>
        <p:spPr>
          <a:xfrm>
            <a:off x="9296400" y="4539139"/>
            <a:ext cx="2777490" cy="347186"/>
          </a:xfrm>
          <a:prstGeom prst="rect">
            <a:avLst/>
          </a:prstGeom>
          <a:noFill/>
          <a:ln/>
        </p:spPr>
        <p:txBody>
          <a:bodyPr wrap="none" rtlCol="0" anchor="t"/>
          <a:lstStyle/>
          <a:p>
            <a:pPr marL="0" indent="0" algn="l">
              <a:lnSpc>
                <a:spcPts val="2734"/>
              </a:lnSpc>
              <a:buNone/>
            </a:pPr>
            <a:r>
              <a:rPr lang="en-US" sz="2187" kern="0" spc="-66" dirty="0">
                <a:solidFill>
                  <a:srgbClr val="FFFFFF"/>
                </a:solidFill>
                <a:latin typeface="Roboto" pitchFamily="34" charset="0"/>
                <a:ea typeface="Roboto" pitchFamily="34" charset="-122"/>
                <a:cs typeface="Roboto" pitchFamily="34" charset="-120"/>
              </a:rPr>
              <a:t>Copyright Protection</a:t>
            </a:r>
            <a:endParaRPr lang="en-US" sz="2187" dirty="0"/>
          </a:p>
        </p:txBody>
      </p:sp>
      <p:sp>
        <p:nvSpPr>
          <p:cNvPr id="13" name="Text 7"/>
          <p:cNvSpPr/>
          <p:nvPr/>
        </p:nvSpPr>
        <p:spPr>
          <a:xfrm>
            <a:off x="9296400" y="5019556"/>
            <a:ext cx="3296007" cy="1777008"/>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Copyright protects original creations like books, movies, music, and software from unauthorized reproduction and distribution.</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346121"/>
            <a:ext cx="9306401" cy="1388745"/>
          </a:xfrm>
          <a:prstGeom prst="rect">
            <a:avLst/>
          </a:prstGeom>
          <a:noFill/>
          <a:ln/>
        </p:spPr>
        <p:txBody>
          <a:bodyPr wrap="squar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Understanding Intellectual Property Rights</a:t>
            </a:r>
            <a:endParaRPr lang="en-US" sz="4374" dirty="0"/>
          </a:p>
        </p:txBody>
      </p:sp>
      <p:sp>
        <p:nvSpPr>
          <p:cNvPr id="6" name="Shape 2"/>
          <p:cNvSpPr/>
          <p:nvPr/>
        </p:nvSpPr>
        <p:spPr>
          <a:xfrm>
            <a:off x="4490799" y="3241715"/>
            <a:ext cx="499943" cy="499943"/>
          </a:xfrm>
          <a:prstGeom prst="roundRect">
            <a:avLst>
              <a:gd name="adj" fmla="val 20000"/>
            </a:avLst>
          </a:prstGeom>
          <a:solidFill>
            <a:srgbClr val="182567"/>
          </a:solidFill>
          <a:ln w="7620">
            <a:solidFill>
              <a:srgbClr val="313E80"/>
            </a:solidFill>
            <a:prstDash val="solid"/>
          </a:ln>
        </p:spPr>
      </p:sp>
      <p:sp>
        <p:nvSpPr>
          <p:cNvPr id="7" name="Text 3"/>
          <p:cNvSpPr/>
          <p:nvPr/>
        </p:nvSpPr>
        <p:spPr>
          <a:xfrm>
            <a:off x="4651058" y="3283387"/>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1</a:t>
            </a:r>
            <a:endParaRPr lang="en-US" sz="2624" dirty="0"/>
          </a:p>
        </p:txBody>
      </p:sp>
      <p:sp>
        <p:nvSpPr>
          <p:cNvPr id="8" name="Text 4"/>
          <p:cNvSpPr/>
          <p:nvPr/>
        </p:nvSpPr>
        <p:spPr>
          <a:xfrm>
            <a:off x="5212913" y="3318034"/>
            <a:ext cx="277749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Creative Expression</a:t>
            </a:r>
            <a:endParaRPr lang="en-US" sz="2187" dirty="0"/>
          </a:p>
        </p:txBody>
      </p:sp>
      <p:sp>
        <p:nvSpPr>
          <p:cNvPr id="9" name="Text 5"/>
          <p:cNvSpPr/>
          <p:nvPr/>
        </p:nvSpPr>
        <p:spPr>
          <a:xfrm>
            <a:off x="5212913" y="3798451"/>
            <a:ext cx="3820001"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Intellectual property rights safeguard the expressions of ideas in various forms, including literary, artistic, and scientific works.</a:t>
            </a:r>
            <a:endParaRPr lang="en-US" sz="1750" dirty="0"/>
          </a:p>
        </p:txBody>
      </p:sp>
      <p:sp>
        <p:nvSpPr>
          <p:cNvPr id="10" name="Shape 6"/>
          <p:cNvSpPr/>
          <p:nvPr/>
        </p:nvSpPr>
        <p:spPr>
          <a:xfrm>
            <a:off x="9255085" y="3241715"/>
            <a:ext cx="499943" cy="499943"/>
          </a:xfrm>
          <a:prstGeom prst="roundRect">
            <a:avLst>
              <a:gd name="adj" fmla="val 20000"/>
            </a:avLst>
          </a:prstGeom>
          <a:solidFill>
            <a:srgbClr val="182567"/>
          </a:solidFill>
          <a:ln w="7620">
            <a:solidFill>
              <a:srgbClr val="313E80"/>
            </a:solidFill>
            <a:prstDash val="solid"/>
          </a:ln>
        </p:spPr>
      </p:sp>
      <p:sp>
        <p:nvSpPr>
          <p:cNvPr id="11" name="Text 7"/>
          <p:cNvSpPr/>
          <p:nvPr/>
        </p:nvSpPr>
        <p:spPr>
          <a:xfrm>
            <a:off x="9415343" y="3283387"/>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2</a:t>
            </a:r>
            <a:endParaRPr lang="en-US" sz="2624" dirty="0"/>
          </a:p>
        </p:txBody>
      </p:sp>
      <p:sp>
        <p:nvSpPr>
          <p:cNvPr id="12" name="Text 8"/>
          <p:cNvSpPr/>
          <p:nvPr/>
        </p:nvSpPr>
        <p:spPr>
          <a:xfrm>
            <a:off x="9977199" y="3318034"/>
            <a:ext cx="277749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Exclusive Rights</a:t>
            </a:r>
            <a:endParaRPr lang="en-US" sz="2187" dirty="0"/>
          </a:p>
        </p:txBody>
      </p:sp>
      <p:sp>
        <p:nvSpPr>
          <p:cNvPr id="13" name="Text 9"/>
          <p:cNvSpPr/>
          <p:nvPr/>
        </p:nvSpPr>
        <p:spPr>
          <a:xfrm>
            <a:off x="9977199" y="3798451"/>
            <a:ext cx="3820001"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Owners have exclusive rights to use, reproduce, and distribute their creations, which promotes continued innovation and creativity.</a:t>
            </a:r>
            <a:endParaRPr lang="en-US" sz="1750" dirty="0"/>
          </a:p>
        </p:txBody>
      </p:sp>
      <p:sp>
        <p:nvSpPr>
          <p:cNvPr id="14" name="Shape 10"/>
          <p:cNvSpPr/>
          <p:nvPr/>
        </p:nvSpPr>
        <p:spPr>
          <a:xfrm>
            <a:off x="4490799" y="5615821"/>
            <a:ext cx="499943" cy="499943"/>
          </a:xfrm>
          <a:prstGeom prst="roundRect">
            <a:avLst>
              <a:gd name="adj" fmla="val 20000"/>
            </a:avLst>
          </a:prstGeom>
          <a:solidFill>
            <a:srgbClr val="182567"/>
          </a:solidFill>
          <a:ln w="7620">
            <a:solidFill>
              <a:srgbClr val="313E80"/>
            </a:solidFill>
            <a:prstDash val="solid"/>
          </a:ln>
        </p:spPr>
      </p:sp>
      <p:sp>
        <p:nvSpPr>
          <p:cNvPr id="15" name="Text 11"/>
          <p:cNvSpPr/>
          <p:nvPr/>
        </p:nvSpPr>
        <p:spPr>
          <a:xfrm>
            <a:off x="4651058" y="5657493"/>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3</a:t>
            </a:r>
            <a:endParaRPr lang="en-US" sz="2624" dirty="0"/>
          </a:p>
        </p:txBody>
      </p:sp>
      <p:sp>
        <p:nvSpPr>
          <p:cNvPr id="16" name="Text 12"/>
          <p:cNvSpPr/>
          <p:nvPr/>
        </p:nvSpPr>
        <p:spPr>
          <a:xfrm>
            <a:off x="5212913" y="5692140"/>
            <a:ext cx="277749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Legal Protection</a:t>
            </a:r>
            <a:endParaRPr lang="en-US" sz="2187" dirty="0"/>
          </a:p>
        </p:txBody>
      </p:sp>
      <p:sp>
        <p:nvSpPr>
          <p:cNvPr id="17" name="Text 13"/>
          <p:cNvSpPr/>
          <p:nvPr/>
        </p:nvSpPr>
        <p:spPr>
          <a:xfrm>
            <a:off x="5212913" y="6172557"/>
            <a:ext cx="8584287"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Intellectual property laws provide a legal framework to protect creators and encourage investment in knowledge-based industries.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5473"/>
            <a:ext cx="5554980"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Copyright Protection</a:t>
            </a:r>
            <a:endParaRPr lang="en-US" sz="4374" dirty="0"/>
          </a:p>
        </p:txBody>
      </p:sp>
      <p:sp>
        <p:nvSpPr>
          <p:cNvPr id="6" name="Shape 2"/>
          <p:cNvSpPr/>
          <p:nvPr/>
        </p:nvSpPr>
        <p:spPr>
          <a:xfrm>
            <a:off x="1144310" y="1953101"/>
            <a:ext cx="44410" cy="5351026"/>
          </a:xfrm>
          <a:prstGeom prst="roundRect">
            <a:avLst>
              <a:gd name="adj" fmla="val 225151"/>
            </a:avLst>
          </a:prstGeom>
          <a:solidFill>
            <a:srgbClr val="313E80"/>
          </a:solidFill>
          <a:ln/>
        </p:spPr>
      </p:sp>
      <p:sp>
        <p:nvSpPr>
          <p:cNvPr id="7" name="Shape 3"/>
          <p:cNvSpPr/>
          <p:nvPr/>
        </p:nvSpPr>
        <p:spPr>
          <a:xfrm>
            <a:off x="1416427" y="2354401"/>
            <a:ext cx="777597" cy="44410"/>
          </a:xfrm>
          <a:prstGeom prst="roundRect">
            <a:avLst>
              <a:gd name="adj" fmla="val 225151"/>
            </a:avLst>
          </a:prstGeom>
          <a:solidFill>
            <a:srgbClr val="313E80"/>
          </a:solidFill>
          <a:ln/>
        </p:spPr>
      </p:sp>
      <p:sp>
        <p:nvSpPr>
          <p:cNvPr id="8" name="Shape 4"/>
          <p:cNvSpPr/>
          <p:nvPr/>
        </p:nvSpPr>
        <p:spPr>
          <a:xfrm>
            <a:off x="9164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1076742" y="2168366"/>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kern="0" spc="-66" dirty="0">
                <a:solidFill>
                  <a:srgbClr val="CFD0D8"/>
                </a:solidFill>
                <a:latin typeface="Roboto" pitchFamily="34" charset="0"/>
                <a:ea typeface="Roboto" pitchFamily="34" charset="-122"/>
                <a:cs typeface="Roboto" pitchFamily="34" charset="-120"/>
              </a:rPr>
              <a:t>Ownership</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Upon creation, copyright protection is automatic, giving the creator or author exclusive rights to their work.</a:t>
            </a:r>
            <a:endParaRPr lang="en-US" sz="1750" dirty="0"/>
          </a:p>
        </p:txBody>
      </p:sp>
      <p:sp>
        <p:nvSpPr>
          <p:cNvPr id="12" name="Shape 8"/>
          <p:cNvSpPr/>
          <p:nvPr/>
        </p:nvSpPr>
        <p:spPr>
          <a:xfrm>
            <a:off x="1416427" y="4212134"/>
            <a:ext cx="777597" cy="44410"/>
          </a:xfrm>
          <a:prstGeom prst="roundRect">
            <a:avLst>
              <a:gd name="adj" fmla="val 225151"/>
            </a:avLst>
          </a:prstGeom>
          <a:solidFill>
            <a:srgbClr val="313E80"/>
          </a:solidFill>
          <a:ln/>
        </p:spPr>
      </p:sp>
      <p:sp>
        <p:nvSpPr>
          <p:cNvPr id="13" name="Shape 9"/>
          <p:cNvSpPr/>
          <p:nvPr/>
        </p:nvSpPr>
        <p:spPr>
          <a:xfrm>
            <a:off x="9164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1076742" y="4026098"/>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kern="0" spc="-66" dirty="0">
                <a:solidFill>
                  <a:srgbClr val="CFD0D8"/>
                </a:solidFill>
                <a:latin typeface="Roboto" pitchFamily="34" charset="0"/>
                <a:ea typeface="Roboto" pitchFamily="34" charset="-122"/>
                <a:cs typeface="Roboto" pitchFamily="34" charset="-120"/>
              </a:rPr>
              <a:t>Duration</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Copyright protection typically lasts for the creator's lifetime plus an additional 70 years.</a:t>
            </a:r>
            <a:endParaRPr lang="en-US" sz="1750" dirty="0"/>
          </a:p>
        </p:txBody>
      </p:sp>
      <p:sp>
        <p:nvSpPr>
          <p:cNvPr id="17" name="Shape 13"/>
          <p:cNvSpPr/>
          <p:nvPr/>
        </p:nvSpPr>
        <p:spPr>
          <a:xfrm>
            <a:off x="1416427" y="6069866"/>
            <a:ext cx="777597" cy="44410"/>
          </a:xfrm>
          <a:prstGeom prst="roundRect">
            <a:avLst>
              <a:gd name="adj" fmla="val 225151"/>
            </a:avLst>
          </a:prstGeom>
          <a:solidFill>
            <a:srgbClr val="313E80"/>
          </a:solidFill>
          <a:ln/>
        </p:spPr>
      </p:sp>
      <p:sp>
        <p:nvSpPr>
          <p:cNvPr id="18" name="Shape 14"/>
          <p:cNvSpPr/>
          <p:nvPr/>
        </p:nvSpPr>
        <p:spPr>
          <a:xfrm>
            <a:off x="9164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1076742" y="5883831"/>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kern="0" spc="-66" dirty="0">
                <a:solidFill>
                  <a:srgbClr val="CFD0D8"/>
                </a:solidFill>
                <a:latin typeface="Roboto" pitchFamily="34" charset="0"/>
                <a:ea typeface="Roboto" pitchFamily="34" charset="-122"/>
                <a:cs typeface="Roboto" pitchFamily="34" charset="-120"/>
              </a:rPr>
              <a:t>Enforcement</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Courts can enforce copyright protection, allowing creators to pursue legal action against infringement.</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83638"/>
            <a:ext cx="5554980"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Patent Protection</a:t>
            </a:r>
            <a:endParaRPr lang="en-US" sz="4374" dirty="0"/>
          </a:p>
        </p:txBody>
      </p:sp>
      <p:sp>
        <p:nvSpPr>
          <p:cNvPr id="6" name="Shape 2"/>
          <p:cNvSpPr/>
          <p:nvPr/>
        </p:nvSpPr>
        <p:spPr>
          <a:xfrm>
            <a:off x="833199" y="2511266"/>
            <a:ext cx="4542115" cy="2361605"/>
          </a:xfrm>
          <a:prstGeom prst="roundRect">
            <a:avLst>
              <a:gd name="adj" fmla="val 4234"/>
            </a:avLst>
          </a:prstGeom>
          <a:solidFill>
            <a:srgbClr val="182567"/>
          </a:solidFill>
          <a:ln w="7620">
            <a:solidFill>
              <a:srgbClr val="313E80"/>
            </a:solidFill>
            <a:prstDash val="solid"/>
          </a:ln>
        </p:spPr>
      </p:sp>
      <p:sp>
        <p:nvSpPr>
          <p:cNvPr id="7" name="Text 3"/>
          <p:cNvSpPr/>
          <p:nvPr/>
        </p:nvSpPr>
        <p:spPr>
          <a:xfrm>
            <a:off x="1062990" y="2741057"/>
            <a:ext cx="3130272"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Innovation Encouragement</a:t>
            </a:r>
            <a:endParaRPr lang="en-US" sz="2187" dirty="0"/>
          </a:p>
        </p:txBody>
      </p:sp>
      <p:sp>
        <p:nvSpPr>
          <p:cNvPr id="8" name="Text 4"/>
          <p:cNvSpPr/>
          <p:nvPr/>
        </p:nvSpPr>
        <p:spPr>
          <a:xfrm>
            <a:off x="1062990" y="3221474"/>
            <a:ext cx="4082534" cy="1066205"/>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Patents incentivize innovation by providing inventors with exclusive rights to their creations for a limited period.</a:t>
            </a:r>
            <a:endParaRPr lang="en-US" sz="1750" dirty="0"/>
          </a:p>
        </p:txBody>
      </p:sp>
      <p:sp>
        <p:nvSpPr>
          <p:cNvPr id="9" name="Shape 5"/>
          <p:cNvSpPr/>
          <p:nvPr/>
        </p:nvSpPr>
        <p:spPr>
          <a:xfrm>
            <a:off x="5597485" y="2511266"/>
            <a:ext cx="4542115" cy="2361605"/>
          </a:xfrm>
          <a:prstGeom prst="roundRect">
            <a:avLst>
              <a:gd name="adj" fmla="val 4234"/>
            </a:avLst>
          </a:prstGeom>
          <a:solidFill>
            <a:srgbClr val="182567"/>
          </a:solidFill>
          <a:ln w="7620">
            <a:solidFill>
              <a:srgbClr val="313E80"/>
            </a:solidFill>
            <a:prstDash val="solid"/>
          </a:ln>
        </p:spPr>
      </p:sp>
      <p:sp>
        <p:nvSpPr>
          <p:cNvPr id="10" name="Text 6"/>
          <p:cNvSpPr/>
          <p:nvPr/>
        </p:nvSpPr>
        <p:spPr>
          <a:xfrm>
            <a:off x="5827276" y="2741057"/>
            <a:ext cx="277749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Technical Disclosure</a:t>
            </a:r>
            <a:endParaRPr lang="en-US" sz="2187" dirty="0"/>
          </a:p>
        </p:txBody>
      </p:sp>
      <p:sp>
        <p:nvSpPr>
          <p:cNvPr id="11" name="Text 7"/>
          <p:cNvSpPr/>
          <p:nvPr/>
        </p:nvSpPr>
        <p:spPr>
          <a:xfrm>
            <a:off x="5827276" y="3221474"/>
            <a:ext cx="4082534"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Patents require detailed disclosure of the invention, contributing to the public knowledge base and enabling further innovation.</a:t>
            </a:r>
            <a:endParaRPr lang="en-US" sz="1750" dirty="0"/>
          </a:p>
        </p:txBody>
      </p:sp>
      <p:sp>
        <p:nvSpPr>
          <p:cNvPr id="12" name="Shape 8"/>
          <p:cNvSpPr/>
          <p:nvPr/>
        </p:nvSpPr>
        <p:spPr>
          <a:xfrm>
            <a:off x="833199" y="5095042"/>
            <a:ext cx="9306401" cy="1650802"/>
          </a:xfrm>
          <a:prstGeom prst="roundRect">
            <a:avLst>
              <a:gd name="adj" fmla="val 6057"/>
            </a:avLst>
          </a:prstGeom>
          <a:solidFill>
            <a:srgbClr val="182567"/>
          </a:solidFill>
          <a:ln w="7620">
            <a:solidFill>
              <a:srgbClr val="313E80"/>
            </a:solidFill>
            <a:prstDash val="solid"/>
          </a:ln>
        </p:spPr>
      </p:sp>
      <p:sp>
        <p:nvSpPr>
          <p:cNvPr id="13" name="Text 9"/>
          <p:cNvSpPr/>
          <p:nvPr/>
        </p:nvSpPr>
        <p:spPr>
          <a:xfrm>
            <a:off x="1062990" y="5324832"/>
            <a:ext cx="277749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Legal Recourse</a:t>
            </a:r>
            <a:endParaRPr lang="en-US" sz="2187" dirty="0"/>
          </a:p>
        </p:txBody>
      </p:sp>
      <p:sp>
        <p:nvSpPr>
          <p:cNvPr id="14" name="Text 10"/>
          <p:cNvSpPr/>
          <p:nvPr/>
        </p:nvSpPr>
        <p:spPr>
          <a:xfrm>
            <a:off x="1062990" y="5805249"/>
            <a:ext cx="8846820" cy="710803"/>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Owners can take legal action against patent infringement, protecting their inventions from unauthorized use or reproduction.</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2216706"/>
            <a:ext cx="5554980"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Trademark Protection</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Brand Recognition</a:t>
            </a:r>
            <a:endParaRPr lang="en-US" sz="2187" dirty="0"/>
          </a:p>
        </p:txBody>
      </p:sp>
      <p:sp>
        <p:nvSpPr>
          <p:cNvPr id="6" name="Text 3"/>
          <p:cNvSpPr/>
          <p:nvPr/>
        </p:nvSpPr>
        <p:spPr>
          <a:xfrm>
            <a:off x="2037993" y="4035862"/>
            <a:ext cx="3156347"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Trademarks like logos and slogans distinguish products and services, enabling consumers to identify and trust specific brands.</a:t>
            </a: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Consumer Protection</a:t>
            </a:r>
            <a:endParaRPr lang="en-US" sz="2187" dirty="0"/>
          </a:p>
        </p:txBody>
      </p:sp>
      <p:sp>
        <p:nvSpPr>
          <p:cNvPr id="8" name="Text 5"/>
          <p:cNvSpPr/>
          <p:nvPr/>
        </p:nvSpPr>
        <p:spPr>
          <a:xfrm>
            <a:off x="5743932" y="4035862"/>
            <a:ext cx="3156347"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Trademarks prevent confusion among consumers, ensuring they are getting the products or services they expect.</a:t>
            </a:r>
            <a:endParaRPr lang="en-US" sz="1750" dirty="0"/>
          </a:p>
        </p:txBody>
      </p:sp>
      <p:sp>
        <p:nvSpPr>
          <p:cNvPr id="9" name="Text 6"/>
          <p:cNvSpPr/>
          <p:nvPr/>
        </p:nvSpPr>
        <p:spPr>
          <a:xfrm>
            <a:off x="9449872" y="3466505"/>
            <a:ext cx="2777490"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Business Assets</a:t>
            </a:r>
            <a:endParaRPr lang="en-US" sz="2187" dirty="0"/>
          </a:p>
        </p:txBody>
      </p:sp>
      <p:sp>
        <p:nvSpPr>
          <p:cNvPr id="10" name="Text 7"/>
          <p:cNvSpPr/>
          <p:nvPr/>
        </p:nvSpPr>
        <p:spPr>
          <a:xfrm>
            <a:off x="9449872" y="4035862"/>
            <a:ext cx="3156347" cy="1777008"/>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Trademarks are valuable business assets, often appreciating over time and contributing to a brand's overall worth.</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2261116"/>
            <a:ext cx="8635246"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Enforcing Intellectual Property Rights</a:t>
            </a:r>
            <a:endParaRPr lang="en-US" sz="4374" dirty="0"/>
          </a:p>
        </p:txBody>
      </p:sp>
      <p:pic>
        <p:nvPicPr>
          <p:cNvPr id="5" name="Image 1" descr="preencoded.png"/>
          <p:cNvPicPr>
            <a:picLocks noChangeAspect="1"/>
          </p:cNvPicPr>
          <p:nvPr/>
        </p:nvPicPr>
        <p:blipFill>
          <a:blip r:embed="rId4"/>
          <a:stretch>
            <a:fillRect/>
          </a:stretch>
        </p:blipFill>
        <p:spPr>
          <a:xfrm>
            <a:off x="2037993" y="3399830"/>
            <a:ext cx="444341" cy="444341"/>
          </a:xfrm>
          <a:prstGeom prst="rect">
            <a:avLst/>
          </a:prstGeom>
        </p:spPr>
      </p:pic>
      <p:sp>
        <p:nvSpPr>
          <p:cNvPr id="6" name="Text 2"/>
          <p:cNvSpPr/>
          <p:nvPr/>
        </p:nvSpPr>
        <p:spPr>
          <a:xfrm>
            <a:off x="2037993" y="4066342"/>
            <a:ext cx="2777490" cy="347186"/>
          </a:xfrm>
          <a:prstGeom prst="rect">
            <a:avLst/>
          </a:prstGeom>
          <a:noFill/>
          <a:ln/>
        </p:spPr>
        <p:txBody>
          <a:bodyPr wrap="none" rtlCol="0" anchor="t"/>
          <a:lstStyle/>
          <a:p>
            <a:pPr marL="0" indent="0" algn="l">
              <a:lnSpc>
                <a:spcPts val="2734"/>
              </a:lnSpc>
              <a:buNone/>
            </a:pPr>
            <a:r>
              <a:rPr lang="en-US" sz="2187" kern="0" spc="-66" dirty="0">
                <a:solidFill>
                  <a:srgbClr val="FFFFFF"/>
                </a:solidFill>
                <a:latin typeface="Roboto" pitchFamily="34" charset="0"/>
                <a:ea typeface="Roboto" pitchFamily="34" charset="-122"/>
                <a:cs typeface="Roboto" pitchFamily="34" charset="-120"/>
              </a:rPr>
              <a:t>Legal Action</a:t>
            </a:r>
            <a:endParaRPr lang="en-US" sz="2187" dirty="0"/>
          </a:p>
        </p:txBody>
      </p:sp>
      <p:sp>
        <p:nvSpPr>
          <p:cNvPr id="7" name="Text 3"/>
          <p:cNvSpPr/>
          <p:nvPr/>
        </p:nvSpPr>
        <p:spPr>
          <a:xfrm>
            <a:off x="2037993" y="4546759"/>
            <a:ext cx="3295888" cy="1421606"/>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Enforcing rights may involve legal action against individuals or entities infringing on intellectual property.</a:t>
            </a:r>
            <a:endParaRPr lang="en-US" sz="1750" dirty="0"/>
          </a:p>
        </p:txBody>
      </p:sp>
      <p:pic>
        <p:nvPicPr>
          <p:cNvPr id="8" name="Image 2" descr="preencoded.png"/>
          <p:cNvPicPr>
            <a:picLocks noChangeAspect="1"/>
          </p:cNvPicPr>
          <p:nvPr/>
        </p:nvPicPr>
        <p:blipFill>
          <a:blip r:embed="rId4"/>
          <a:stretch>
            <a:fillRect/>
          </a:stretch>
        </p:blipFill>
        <p:spPr>
          <a:xfrm>
            <a:off x="5667137" y="3399830"/>
            <a:ext cx="444341" cy="444341"/>
          </a:xfrm>
          <a:prstGeom prst="rect">
            <a:avLst/>
          </a:prstGeom>
        </p:spPr>
      </p:pic>
      <p:sp>
        <p:nvSpPr>
          <p:cNvPr id="9" name="Text 4"/>
          <p:cNvSpPr/>
          <p:nvPr/>
        </p:nvSpPr>
        <p:spPr>
          <a:xfrm>
            <a:off x="5667137" y="4066342"/>
            <a:ext cx="2777490" cy="347186"/>
          </a:xfrm>
          <a:prstGeom prst="rect">
            <a:avLst/>
          </a:prstGeom>
          <a:noFill/>
          <a:ln/>
        </p:spPr>
        <p:txBody>
          <a:bodyPr wrap="none" rtlCol="0" anchor="t"/>
          <a:lstStyle/>
          <a:p>
            <a:pPr marL="0" indent="0" algn="l">
              <a:lnSpc>
                <a:spcPts val="2734"/>
              </a:lnSpc>
              <a:buNone/>
            </a:pPr>
            <a:r>
              <a:rPr lang="en-US" sz="2187" kern="0" spc="-66" dirty="0">
                <a:solidFill>
                  <a:srgbClr val="FFFFFF"/>
                </a:solidFill>
                <a:latin typeface="Roboto" pitchFamily="34" charset="0"/>
                <a:ea typeface="Roboto" pitchFamily="34" charset="-122"/>
                <a:cs typeface="Roboto" pitchFamily="34" charset="-120"/>
              </a:rPr>
              <a:t>Justice System</a:t>
            </a:r>
            <a:endParaRPr lang="en-US" sz="2187" dirty="0"/>
          </a:p>
        </p:txBody>
      </p:sp>
      <p:sp>
        <p:nvSpPr>
          <p:cNvPr id="10" name="Text 5"/>
          <p:cNvSpPr/>
          <p:nvPr/>
        </p:nvSpPr>
        <p:spPr>
          <a:xfrm>
            <a:off x="5667137" y="4546759"/>
            <a:ext cx="3296007" cy="1066205"/>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The justice system plays a crucial role in upholding and enforcing intellectual property laws.</a:t>
            </a:r>
            <a:endParaRPr lang="en-US" sz="1750" dirty="0"/>
          </a:p>
        </p:txBody>
      </p:sp>
      <p:pic>
        <p:nvPicPr>
          <p:cNvPr id="11" name="Image 3" descr="preencoded.png"/>
          <p:cNvPicPr>
            <a:picLocks noChangeAspect="1"/>
          </p:cNvPicPr>
          <p:nvPr/>
        </p:nvPicPr>
        <p:blipFill>
          <a:blip r:embed="rId5"/>
          <a:stretch>
            <a:fillRect/>
          </a:stretch>
        </p:blipFill>
        <p:spPr>
          <a:xfrm>
            <a:off x="9296400" y="3399830"/>
            <a:ext cx="444341" cy="444341"/>
          </a:xfrm>
          <a:prstGeom prst="rect">
            <a:avLst/>
          </a:prstGeom>
        </p:spPr>
      </p:pic>
      <p:sp>
        <p:nvSpPr>
          <p:cNvPr id="12" name="Text 6"/>
          <p:cNvSpPr/>
          <p:nvPr/>
        </p:nvSpPr>
        <p:spPr>
          <a:xfrm>
            <a:off x="9296400" y="4066342"/>
            <a:ext cx="2777490" cy="347186"/>
          </a:xfrm>
          <a:prstGeom prst="rect">
            <a:avLst/>
          </a:prstGeom>
          <a:noFill/>
          <a:ln/>
        </p:spPr>
        <p:txBody>
          <a:bodyPr wrap="none" rtlCol="0" anchor="t"/>
          <a:lstStyle/>
          <a:p>
            <a:pPr marL="0" indent="0" algn="l">
              <a:lnSpc>
                <a:spcPts val="2734"/>
              </a:lnSpc>
              <a:buNone/>
            </a:pPr>
            <a:r>
              <a:rPr lang="en-US" sz="2187" kern="0" spc="-66" dirty="0">
                <a:solidFill>
                  <a:srgbClr val="FFFFFF"/>
                </a:solidFill>
                <a:latin typeface="Roboto" pitchFamily="34" charset="0"/>
                <a:ea typeface="Roboto" pitchFamily="34" charset="-122"/>
                <a:cs typeface="Roboto" pitchFamily="34" charset="-120"/>
              </a:rPr>
              <a:t>Monitoring</a:t>
            </a:r>
            <a:endParaRPr lang="en-US" sz="2187" dirty="0"/>
          </a:p>
        </p:txBody>
      </p:sp>
      <p:sp>
        <p:nvSpPr>
          <p:cNvPr id="13" name="Text 7"/>
          <p:cNvSpPr/>
          <p:nvPr/>
        </p:nvSpPr>
        <p:spPr>
          <a:xfrm>
            <a:off x="9296400" y="4546759"/>
            <a:ext cx="3296007" cy="1421606"/>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Constant monitoring and protection are essential to prevent unauthorized use of intellectual property.</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8632746"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Impact of Intellectual Property Rights</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kern="0" spc="-66" dirty="0">
                <a:solidFill>
                  <a:srgbClr val="CFD0D8"/>
                </a:solidFill>
                <a:latin typeface="Roboto" pitchFamily="34" charset="0"/>
                <a:ea typeface="Roboto" pitchFamily="34" charset="-122"/>
                <a:cs typeface="Roboto" pitchFamily="34" charset="-120"/>
              </a:rPr>
              <a:t>Innovation Promotion</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Intellectual property rights encourage and reward innovation, driving technological and artistic advancements.</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kern="0" spc="-66" dirty="0">
                <a:solidFill>
                  <a:srgbClr val="CFD0D8"/>
                </a:solidFill>
                <a:latin typeface="Roboto" pitchFamily="34" charset="0"/>
                <a:ea typeface="Roboto" pitchFamily="34" charset="-122"/>
                <a:cs typeface="Roboto" pitchFamily="34" charset="-120"/>
              </a:rPr>
              <a:t>Economic Growth</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Strong intellectual property protection fosters economic growth by incentivizing investment in creativity and innovation.</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kern="0" spc="-66" dirty="0">
                <a:solidFill>
                  <a:srgbClr val="CFD0D8"/>
                </a:solidFill>
                <a:latin typeface="Roboto" pitchFamily="34" charset="0"/>
                <a:ea typeface="Roboto" pitchFamily="34" charset="-122"/>
                <a:cs typeface="Roboto" pitchFamily="34" charset="-120"/>
              </a:rPr>
              <a:t>Consumer Benefits</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CFD0D8"/>
                </a:solidFill>
                <a:latin typeface="Roboto" pitchFamily="34" charset="0"/>
                <a:ea typeface="Roboto" pitchFamily="34" charset="-122"/>
                <a:cs typeface="Roboto" pitchFamily="34" charset="-120"/>
              </a:rPr>
              <a:t>Consumers benefit from enhanced product qualities and choices resulting from sustainable innovation fueled by intellectual property protection.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940481"/>
            <a:ext cx="7675959"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Importance of Self Awareness</a:t>
            </a:r>
            <a:endParaRPr lang="en-US" sz="4374" dirty="0"/>
          </a:p>
        </p:txBody>
      </p:sp>
      <p:sp>
        <p:nvSpPr>
          <p:cNvPr id="5" name="Shape 2"/>
          <p:cNvSpPr/>
          <p:nvPr/>
        </p:nvSpPr>
        <p:spPr>
          <a:xfrm>
            <a:off x="2037993" y="3252787"/>
            <a:ext cx="499943" cy="499943"/>
          </a:xfrm>
          <a:prstGeom prst="roundRect">
            <a:avLst>
              <a:gd name="adj" fmla="val 20000"/>
            </a:avLst>
          </a:prstGeom>
          <a:noFill/>
          <a:ln w="7620">
            <a:solidFill>
              <a:srgbClr val="47337F"/>
            </a:solidFill>
            <a:prstDash val="solid"/>
          </a:ln>
        </p:spPr>
      </p:sp>
      <p:sp>
        <p:nvSpPr>
          <p:cNvPr id="6" name="Text 3"/>
          <p:cNvSpPr/>
          <p:nvPr/>
        </p:nvSpPr>
        <p:spPr>
          <a:xfrm>
            <a:off x="2225278" y="3294459"/>
            <a:ext cx="125373"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329107"/>
            <a:ext cx="2647950" cy="694373"/>
          </a:xfrm>
          <a:prstGeom prst="rect">
            <a:avLst/>
          </a:prstGeom>
          <a:noFill/>
          <a:ln/>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Emotional Intelligence</a:t>
            </a:r>
            <a:endParaRPr lang="en-US" sz="2187" dirty="0"/>
          </a:p>
        </p:txBody>
      </p:sp>
      <p:sp>
        <p:nvSpPr>
          <p:cNvPr id="8" name="Text 5"/>
          <p:cNvSpPr/>
          <p:nvPr/>
        </p:nvSpPr>
        <p:spPr>
          <a:xfrm>
            <a:off x="2760107" y="4156710"/>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Being self-aware enhances emotional intelligence, enabling better understanding and management of one's emotions.</a:t>
            </a:r>
            <a:endParaRPr lang="en-US" sz="1750" dirty="0"/>
          </a:p>
        </p:txBody>
      </p:sp>
      <p:sp>
        <p:nvSpPr>
          <p:cNvPr id="9" name="Shape 6"/>
          <p:cNvSpPr/>
          <p:nvPr/>
        </p:nvSpPr>
        <p:spPr>
          <a:xfrm>
            <a:off x="5630228" y="3252787"/>
            <a:ext cx="499943" cy="499943"/>
          </a:xfrm>
          <a:prstGeom prst="roundRect">
            <a:avLst>
              <a:gd name="adj" fmla="val 20000"/>
            </a:avLst>
          </a:prstGeom>
          <a:noFill/>
          <a:ln w="7620">
            <a:solidFill>
              <a:srgbClr val="47337F"/>
            </a:solidFill>
            <a:prstDash val="solid"/>
          </a:ln>
        </p:spPr>
      </p:sp>
      <p:sp>
        <p:nvSpPr>
          <p:cNvPr id="10" name="Text 7"/>
          <p:cNvSpPr/>
          <p:nvPr/>
        </p:nvSpPr>
        <p:spPr>
          <a:xfrm>
            <a:off x="5788104" y="3294459"/>
            <a:ext cx="184071"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6352342" y="3329107"/>
            <a:ext cx="2647950" cy="694373"/>
          </a:xfrm>
          <a:prstGeom prst="rect">
            <a:avLst/>
          </a:prstGeom>
          <a:noFill/>
          <a:ln/>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Improve Relationships</a:t>
            </a:r>
            <a:endParaRPr lang="en-US" sz="2187" dirty="0"/>
          </a:p>
        </p:txBody>
      </p:sp>
      <p:sp>
        <p:nvSpPr>
          <p:cNvPr id="12" name="Text 9"/>
          <p:cNvSpPr/>
          <p:nvPr/>
        </p:nvSpPr>
        <p:spPr>
          <a:xfrm>
            <a:off x="6352342" y="4156710"/>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Self-awareness contributes to better communication and stronger relationships, both personally and professionally.</a:t>
            </a:r>
            <a:endParaRPr lang="en-US" sz="1750" dirty="0"/>
          </a:p>
        </p:txBody>
      </p:sp>
      <p:sp>
        <p:nvSpPr>
          <p:cNvPr id="13" name="Shape 10"/>
          <p:cNvSpPr/>
          <p:nvPr/>
        </p:nvSpPr>
        <p:spPr>
          <a:xfrm>
            <a:off x="9222462" y="3252787"/>
            <a:ext cx="499943" cy="499943"/>
          </a:xfrm>
          <a:prstGeom prst="roundRect">
            <a:avLst>
              <a:gd name="adj" fmla="val 20000"/>
            </a:avLst>
          </a:prstGeom>
          <a:noFill/>
          <a:ln w="7620">
            <a:solidFill>
              <a:srgbClr val="47337F"/>
            </a:solidFill>
            <a:prstDash val="solid"/>
          </a:ln>
        </p:spPr>
      </p:sp>
      <p:sp>
        <p:nvSpPr>
          <p:cNvPr id="14" name="Text 11"/>
          <p:cNvSpPr/>
          <p:nvPr/>
        </p:nvSpPr>
        <p:spPr>
          <a:xfrm>
            <a:off x="9377601" y="3294459"/>
            <a:ext cx="189667"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9944576" y="3329107"/>
            <a:ext cx="2647950" cy="694373"/>
          </a:xfrm>
          <a:prstGeom prst="rect">
            <a:avLst/>
          </a:prstGeom>
          <a:noFill/>
          <a:ln/>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Enhanced Decision Making</a:t>
            </a:r>
            <a:endParaRPr lang="en-US" sz="2187" dirty="0"/>
          </a:p>
        </p:txBody>
      </p:sp>
      <p:sp>
        <p:nvSpPr>
          <p:cNvPr id="16" name="Text 13"/>
          <p:cNvSpPr/>
          <p:nvPr/>
        </p:nvSpPr>
        <p:spPr>
          <a:xfrm>
            <a:off x="9944576" y="4156710"/>
            <a:ext cx="2647950"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By understanding one's own motivations and reactions, more informed and effective decisions are made.</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C0524">
              <a:alpha val="75000"/>
            </a:srgbClr>
          </a:solidFill>
          <a:ln/>
        </p:spPr>
      </p:sp>
      <p:sp>
        <p:nvSpPr>
          <p:cNvPr id="4" name="Text 1"/>
          <p:cNvSpPr/>
          <p:nvPr/>
        </p:nvSpPr>
        <p:spPr>
          <a:xfrm>
            <a:off x="2189798" y="593408"/>
            <a:ext cx="7206258" cy="674251"/>
          </a:xfrm>
          <a:prstGeom prst="rect">
            <a:avLst/>
          </a:prstGeom>
          <a:noFill/>
          <a:ln/>
        </p:spPr>
        <p:txBody>
          <a:bodyPr wrap="none" rtlCol="0" anchor="t"/>
          <a:lstStyle/>
          <a:p>
            <a:pPr marL="0" indent="0">
              <a:lnSpc>
                <a:spcPts val="5310"/>
              </a:lnSpc>
              <a:buNone/>
            </a:pPr>
            <a:r>
              <a:rPr lang="en-US" sz="4248" b="1" kern="0" spc="-127" dirty="0">
                <a:solidFill>
                  <a:srgbClr val="A680FF"/>
                </a:solidFill>
                <a:latin typeface="p22-mackinac-pro" pitchFamily="34" charset="0"/>
                <a:ea typeface="p22-mackinac-pro" pitchFamily="34" charset="-122"/>
                <a:cs typeface="p22-mackinac-pro" pitchFamily="34" charset="-120"/>
              </a:rPr>
              <a:t>Strategies for Self Awareness</a:t>
            </a:r>
            <a:endParaRPr lang="en-US" sz="4248" dirty="0"/>
          </a:p>
        </p:txBody>
      </p:sp>
      <p:sp>
        <p:nvSpPr>
          <p:cNvPr id="5" name="Text 2"/>
          <p:cNvSpPr/>
          <p:nvPr/>
        </p:nvSpPr>
        <p:spPr>
          <a:xfrm>
            <a:off x="2189798" y="1807012"/>
            <a:ext cx="2738318" cy="337185"/>
          </a:xfrm>
          <a:prstGeom prst="rect">
            <a:avLst/>
          </a:prstGeom>
          <a:noFill/>
          <a:ln/>
        </p:spPr>
        <p:txBody>
          <a:bodyPr wrap="none" rtlCol="0" anchor="t"/>
          <a:lstStyle/>
          <a:p>
            <a:pPr marL="0" indent="0">
              <a:lnSpc>
                <a:spcPts val="2655"/>
              </a:lnSpc>
              <a:buNone/>
            </a:pPr>
            <a:r>
              <a:rPr lang="en-US" sz="2124" b="1" kern="0" spc="-64" dirty="0">
                <a:solidFill>
                  <a:srgbClr val="A680FF"/>
                </a:solidFill>
                <a:latin typeface="p22-mackinac-pro" pitchFamily="34" charset="0"/>
                <a:ea typeface="p22-mackinac-pro" pitchFamily="34" charset="-122"/>
                <a:cs typeface="p22-mackinac-pro" pitchFamily="34" charset="-120"/>
              </a:rPr>
              <a:t>Mindfulness Practices</a:t>
            </a:r>
            <a:endParaRPr lang="en-US" sz="2124" dirty="0"/>
          </a:p>
        </p:txBody>
      </p:sp>
      <p:sp>
        <p:nvSpPr>
          <p:cNvPr id="6" name="Text 3"/>
          <p:cNvSpPr/>
          <p:nvPr/>
        </p:nvSpPr>
        <p:spPr>
          <a:xfrm>
            <a:off x="2189798" y="2359938"/>
            <a:ext cx="3065502" cy="1381125"/>
          </a:xfrm>
          <a:prstGeom prst="rect">
            <a:avLst/>
          </a:prstGeom>
          <a:noFill/>
          <a:ln/>
        </p:spPr>
        <p:txBody>
          <a:bodyPr wrap="square" rtlCol="0" anchor="t"/>
          <a:lstStyle/>
          <a:p>
            <a:pPr marL="0" indent="0">
              <a:lnSpc>
                <a:spcPts val="2719"/>
              </a:lnSpc>
              <a:buNone/>
            </a:pPr>
            <a:r>
              <a:rPr lang="en-US" sz="1699" kern="0" spc="-34" dirty="0">
                <a:solidFill>
                  <a:srgbClr val="E0D6DE"/>
                </a:solidFill>
                <a:latin typeface="Inter" pitchFamily="34" charset="0"/>
                <a:ea typeface="Inter" pitchFamily="34" charset="-122"/>
                <a:cs typeface="Inter" pitchFamily="34" charset="-120"/>
              </a:rPr>
              <a:t>Engaging in mindfulness exercises and meditation can improve self-awareness and promote emotional regulation.</a:t>
            </a:r>
            <a:endParaRPr lang="en-US" sz="1699" dirty="0"/>
          </a:p>
        </p:txBody>
      </p:sp>
      <p:pic>
        <p:nvPicPr>
          <p:cNvPr id="7" name="Image 1" descr="preencoded.png"/>
          <p:cNvPicPr>
            <a:picLocks noChangeAspect="1"/>
          </p:cNvPicPr>
          <p:nvPr/>
        </p:nvPicPr>
        <p:blipFill>
          <a:blip r:embed="rId4"/>
          <a:stretch>
            <a:fillRect/>
          </a:stretch>
        </p:blipFill>
        <p:spPr>
          <a:xfrm>
            <a:off x="2189798" y="4329113"/>
            <a:ext cx="3065502" cy="2470785"/>
          </a:xfrm>
          <a:prstGeom prst="rect">
            <a:avLst/>
          </a:prstGeom>
        </p:spPr>
      </p:pic>
      <p:sp>
        <p:nvSpPr>
          <p:cNvPr id="8" name="Text 4"/>
          <p:cNvSpPr/>
          <p:nvPr/>
        </p:nvSpPr>
        <p:spPr>
          <a:xfrm>
            <a:off x="5789414" y="1807012"/>
            <a:ext cx="2697480" cy="337185"/>
          </a:xfrm>
          <a:prstGeom prst="rect">
            <a:avLst/>
          </a:prstGeom>
          <a:noFill/>
          <a:ln/>
        </p:spPr>
        <p:txBody>
          <a:bodyPr wrap="none" rtlCol="0" anchor="t"/>
          <a:lstStyle/>
          <a:p>
            <a:pPr marL="0" indent="0">
              <a:lnSpc>
                <a:spcPts val="2655"/>
              </a:lnSpc>
              <a:buNone/>
            </a:pPr>
            <a:r>
              <a:rPr lang="en-US" sz="2124" b="1" kern="0" spc="-64" dirty="0">
                <a:solidFill>
                  <a:srgbClr val="A680FF"/>
                </a:solidFill>
                <a:latin typeface="p22-mackinac-pro" pitchFamily="34" charset="0"/>
                <a:ea typeface="p22-mackinac-pro" pitchFamily="34" charset="-122"/>
                <a:cs typeface="p22-mackinac-pro" pitchFamily="34" charset="-120"/>
              </a:rPr>
              <a:t>Journaling</a:t>
            </a:r>
            <a:endParaRPr lang="en-US" sz="2124" dirty="0"/>
          </a:p>
        </p:txBody>
      </p:sp>
      <p:sp>
        <p:nvSpPr>
          <p:cNvPr id="9" name="Text 5"/>
          <p:cNvSpPr/>
          <p:nvPr/>
        </p:nvSpPr>
        <p:spPr>
          <a:xfrm>
            <a:off x="5789414" y="2359938"/>
            <a:ext cx="3065502" cy="1726406"/>
          </a:xfrm>
          <a:prstGeom prst="rect">
            <a:avLst/>
          </a:prstGeom>
          <a:noFill/>
          <a:ln/>
        </p:spPr>
        <p:txBody>
          <a:bodyPr wrap="square" rtlCol="0" anchor="t"/>
          <a:lstStyle/>
          <a:p>
            <a:pPr marL="0" indent="0">
              <a:lnSpc>
                <a:spcPts val="2719"/>
              </a:lnSpc>
              <a:buNone/>
            </a:pPr>
            <a:r>
              <a:rPr lang="en-US" sz="1699" kern="0" spc="-34" dirty="0">
                <a:solidFill>
                  <a:srgbClr val="E0D6DE"/>
                </a:solidFill>
                <a:latin typeface="Inter" pitchFamily="34" charset="0"/>
                <a:ea typeface="Inter" pitchFamily="34" charset="-122"/>
                <a:cs typeface="Inter" pitchFamily="34" charset="-120"/>
              </a:rPr>
              <a:t>Reflective writing helps individuals gain insights into their thoughts, emotions, and behaviors, fostering self-discovery.</a:t>
            </a:r>
            <a:endParaRPr lang="en-US" sz="1699" dirty="0"/>
          </a:p>
        </p:txBody>
      </p:sp>
      <p:pic>
        <p:nvPicPr>
          <p:cNvPr id="10" name="Image 2" descr="preencoded.png"/>
          <p:cNvPicPr>
            <a:picLocks noChangeAspect="1"/>
          </p:cNvPicPr>
          <p:nvPr/>
        </p:nvPicPr>
        <p:blipFill>
          <a:blip r:embed="rId5"/>
          <a:stretch>
            <a:fillRect/>
          </a:stretch>
        </p:blipFill>
        <p:spPr>
          <a:xfrm>
            <a:off x="5789414" y="4329113"/>
            <a:ext cx="3065502" cy="3065502"/>
          </a:xfrm>
          <a:prstGeom prst="rect">
            <a:avLst/>
          </a:prstGeom>
        </p:spPr>
      </p:pic>
      <p:sp>
        <p:nvSpPr>
          <p:cNvPr id="11" name="Text 6"/>
          <p:cNvSpPr/>
          <p:nvPr/>
        </p:nvSpPr>
        <p:spPr>
          <a:xfrm>
            <a:off x="9389031" y="1807012"/>
            <a:ext cx="2697480" cy="337185"/>
          </a:xfrm>
          <a:prstGeom prst="rect">
            <a:avLst/>
          </a:prstGeom>
          <a:noFill/>
          <a:ln/>
        </p:spPr>
        <p:txBody>
          <a:bodyPr wrap="none" rtlCol="0" anchor="t"/>
          <a:lstStyle/>
          <a:p>
            <a:pPr marL="0" indent="0">
              <a:lnSpc>
                <a:spcPts val="2655"/>
              </a:lnSpc>
              <a:buNone/>
            </a:pPr>
            <a:r>
              <a:rPr lang="en-US" sz="2124" b="1" kern="0" spc="-64" dirty="0">
                <a:solidFill>
                  <a:srgbClr val="A680FF"/>
                </a:solidFill>
                <a:latin typeface="p22-mackinac-pro" pitchFamily="34" charset="0"/>
                <a:ea typeface="p22-mackinac-pro" pitchFamily="34" charset="-122"/>
                <a:cs typeface="p22-mackinac-pro" pitchFamily="34" charset="-120"/>
              </a:rPr>
              <a:t>Feedback Seeking</a:t>
            </a:r>
            <a:endParaRPr lang="en-US" sz="2124" dirty="0"/>
          </a:p>
        </p:txBody>
      </p:sp>
      <p:sp>
        <p:nvSpPr>
          <p:cNvPr id="12" name="Text 7"/>
          <p:cNvSpPr/>
          <p:nvPr/>
        </p:nvSpPr>
        <p:spPr>
          <a:xfrm>
            <a:off x="9389031" y="2359938"/>
            <a:ext cx="3065502" cy="1381125"/>
          </a:xfrm>
          <a:prstGeom prst="rect">
            <a:avLst/>
          </a:prstGeom>
          <a:noFill/>
          <a:ln/>
        </p:spPr>
        <p:txBody>
          <a:bodyPr wrap="square" rtlCol="0" anchor="t"/>
          <a:lstStyle/>
          <a:p>
            <a:pPr marL="0" indent="0">
              <a:lnSpc>
                <a:spcPts val="2719"/>
              </a:lnSpc>
              <a:buNone/>
            </a:pPr>
            <a:r>
              <a:rPr lang="en-US" sz="1699" kern="0" spc="-34" dirty="0">
                <a:solidFill>
                  <a:srgbClr val="E0D6DE"/>
                </a:solidFill>
                <a:latin typeface="Inter" pitchFamily="34" charset="0"/>
                <a:ea typeface="Inter" pitchFamily="34" charset="-122"/>
                <a:cs typeface="Inter" pitchFamily="34" charset="-120"/>
              </a:rPr>
              <a:t>Soliciting feedback from others facilitates a clearer understanding of oneself and opportunities for growth.</a:t>
            </a:r>
            <a:endParaRPr lang="en-US" sz="1699" dirty="0"/>
          </a:p>
        </p:txBody>
      </p:sp>
      <p:pic>
        <p:nvPicPr>
          <p:cNvPr id="13" name="Image 3" descr="preencoded.png"/>
          <p:cNvPicPr>
            <a:picLocks noChangeAspect="1"/>
          </p:cNvPicPr>
          <p:nvPr/>
        </p:nvPicPr>
        <p:blipFill>
          <a:blip r:embed="rId6"/>
          <a:stretch>
            <a:fillRect/>
          </a:stretch>
        </p:blipFill>
        <p:spPr>
          <a:xfrm>
            <a:off x="9396056" y="4329113"/>
            <a:ext cx="3065502" cy="1724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891"/>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61398"/>
            <a:ext cx="9003983"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Understanding Stress Management</a:t>
            </a:r>
            <a:endParaRPr lang="en-US" sz="4374" dirty="0"/>
          </a:p>
        </p:txBody>
      </p:sp>
      <p:sp>
        <p:nvSpPr>
          <p:cNvPr id="6" name="Shape 2"/>
          <p:cNvSpPr/>
          <p:nvPr/>
        </p:nvSpPr>
        <p:spPr>
          <a:xfrm>
            <a:off x="833199" y="2689027"/>
            <a:ext cx="4542115" cy="2006203"/>
          </a:xfrm>
          <a:prstGeom prst="roundRect">
            <a:avLst>
              <a:gd name="adj" fmla="val 4984"/>
            </a:avLst>
          </a:prstGeom>
          <a:noFill/>
          <a:ln w="7620">
            <a:solidFill>
              <a:srgbClr val="47337F"/>
            </a:solidFill>
            <a:prstDash val="solid"/>
          </a:ln>
        </p:spPr>
      </p:sp>
      <p:sp>
        <p:nvSpPr>
          <p:cNvPr id="7" name="Text 3"/>
          <p:cNvSpPr/>
          <p:nvPr/>
        </p:nvSpPr>
        <p:spPr>
          <a:xfrm>
            <a:off x="1062990" y="2918817"/>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Impact of Stress</a:t>
            </a:r>
            <a:endParaRPr lang="en-US" sz="2187" dirty="0"/>
          </a:p>
        </p:txBody>
      </p:sp>
      <p:sp>
        <p:nvSpPr>
          <p:cNvPr id="8" name="Text 4"/>
          <p:cNvSpPr/>
          <p:nvPr/>
        </p:nvSpPr>
        <p:spPr>
          <a:xfrm>
            <a:off x="1062990" y="3399234"/>
            <a:ext cx="4082534"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Understanding the detrimental effects of stress on physical and mental health is crucial.</a:t>
            </a:r>
            <a:endParaRPr lang="en-US" sz="1750" dirty="0"/>
          </a:p>
        </p:txBody>
      </p:sp>
      <p:sp>
        <p:nvSpPr>
          <p:cNvPr id="9" name="Shape 5"/>
          <p:cNvSpPr/>
          <p:nvPr/>
        </p:nvSpPr>
        <p:spPr>
          <a:xfrm>
            <a:off x="5597485" y="2689027"/>
            <a:ext cx="4542115" cy="2006203"/>
          </a:xfrm>
          <a:prstGeom prst="roundRect">
            <a:avLst>
              <a:gd name="adj" fmla="val 4984"/>
            </a:avLst>
          </a:prstGeom>
          <a:noFill/>
          <a:ln w="7620">
            <a:solidFill>
              <a:srgbClr val="47337F"/>
            </a:solidFill>
            <a:prstDash val="solid"/>
          </a:ln>
        </p:spPr>
      </p:sp>
      <p:sp>
        <p:nvSpPr>
          <p:cNvPr id="10" name="Text 6"/>
          <p:cNvSpPr/>
          <p:nvPr/>
        </p:nvSpPr>
        <p:spPr>
          <a:xfrm>
            <a:off x="5827276" y="2918817"/>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Identifying Triggers</a:t>
            </a:r>
            <a:endParaRPr lang="en-US" sz="2187" dirty="0"/>
          </a:p>
        </p:txBody>
      </p:sp>
      <p:sp>
        <p:nvSpPr>
          <p:cNvPr id="11" name="Text 7"/>
          <p:cNvSpPr/>
          <p:nvPr/>
        </p:nvSpPr>
        <p:spPr>
          <a:xfrm>
            <a:off x="5827276" y="3247900"/>
            <a:ext cx="4082534"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Awareness of stress triggers helps in developing effective coping mechanisms and prevention strategies.</a:t>
            </a:r>
            <a:endParaRPr lang="en-US" sz="1750" dirty="0"/>
          </a:p>
        </p:txBody>
      </p:sp>
      <p:sp>
        <p:nvSpPr>
          <p:cNvPr id="12" name="Shape 8"/>
          <p:cNvSpPr/>
          <p:nvPr/>
        </p:nvSpPr>
        <p:spPr>
          <a:xfrm>
            <a:off x="833199" y="4917400"/>
            <a:ext cx="9306401" cy="1650802"/>
          </a:xfrm>
          <a:prstGeom prst="roundRect">
            <a:avLst>
              <a:gd name="adj" fmla="val 6057"/>
            </a:avLst>
          </a:prstGeom>
          <a:noFill/>
          <a:ln w="7620">
            <a:solidFill>
              <a:srgbClr val="47337F"/>
            </a:solidFill>
            <a:prstDash val="solid"/>
          </a:ln>
        </p:spPr>
      </p:sp>
      <p:sp>
        <p:nvSpPr>
          <p:cNvPr id="13" name="Text 9"/>
          <p:cNvSpPr/>
          <p:nvPr/>
        </p:nvSpPr>
        <p:spPr>
          <a:xfrm>
            <a:off x="1062990" y="5147191"/>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Resilience Building</a:t>
            </a:r>
            <a:endParaRPr lang="en-US" sz="2187" dirty="0"/>
          </a:p>
        </p:txBody>
      </p:sp>
      <p:sp>
        <p:nvSpPr>
          <p:cNvPr id="14" name="Text 10"/>
          <p:cNvSpPr/>
          <p:nvPr/>
        </p:nvSpPr>
        <p:spPr>
          <a:xfrm>
            <a:off x="1062990" y="5627608"/>
            <a:ext cx="8846820" cy="710803"/>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Learning to build resilience is a key aspect of stress management for long-term well-being.</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872377"/>
            <a:ext cx="8049220"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Techniques for Managing Stress</a:t>
            </a:r>
            <a:endParaRPr lang="en-US" sz="4374" dirty="0"/>
          </a:p>
        </p:txBody>
      </p:sp>
      <p:sp>
        <p:nvSpPr>
          <p:cNvPr id="6" name="Text 2"/>
          <p:cNvSpPr/>
          <p:nvPr/>
        </p:nvSpPr>
        <p:spPr>
          <a:xfrm>
            <a:off x="2260163" y="4233029"/>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Deep Breathing</a:t>
            </a:r>
            <a:endParaRPr lang="en-US" sz="2187" dirty="0"/>
          </a:p>
        </p:txBody>
      </p:sp>
      <p:sp>
        <p:nvSpPr>
          <p:cNvPr id="7" name="Text 3"/>
          <p:cNvSpPr/>
          <p:nvPr/>
        </p:nvSpPr>
        <p:spPr>
          <a:xfrm>
            <a:off x="2260163" y="4713446"/>
            <a:ext cx="3073718"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Practicing deep breathing exercises has a calming effect on the mind and body, reducing stress levels.</a:t>
            </a:r>
            <a:endParaRPr lang="en-US" sz="1750" dirty="0"/>
          </a:p>
        </p:txBody>
      </p:sp>
      <p:sp>
        <p:nvSpPr>
          <p:cNvPr id="9" name="Text 4"/>
          <p:cNvSpPr/>
          <p:nvPr/>
        </p:nvSpPr>
        <p:spPr>
          <a:xfrm>
            <a:off x="5778222" y="4233029"/>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Time Management</a:t>
            </a:r>
            <a:endParaRPr lang="en-US" sz="2187" dirty="0"/>
          </a:p>
        </p:txBody>
      </p:sp>
      <p:sp>
        <p:nvSpPr>
          <p:cNvPr id="10" name="Text 5"/>
          <p:cNvSpPr/>
          <p:nvPr/>
        </p:nvSpPr>
        <p:spPr>
          <a:xfrm>
            <a:off x="5778222" y="4713446"/>
            <a:ext cx="3073837"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Effective time management minimizes overwhelm and creates space for stress-reducing activities.</a:t>
            </a:r>
            <a:endParaRPr lang="en-US" sz="1750" dirty="0"/>
          </a:p>
        </p:txBody>
      </p:sp>
      <p:sp>
        <p:nvSpPr>
          <p:cNvPr id="12" name="Text 6"/>
          <p:cNvSpPr/>
          <p:nvPr/>
        </p:nvSpPr>
        <p:spPr>
          <a:xfrm>
            <a:off x="9296400" y="4233029"/>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Physical Activity</a:t>
            </a:r>
            <a:endParaRPr lang="en-US" sz="2187" dirty="0"/>
          </a:p>
        </p:txBody>
      </p:sp>
      <p:sp>
        <p:nvSpPr>
          <p:cNvPr id="13" name="Text 7"/>
          <p:cNvSpPr/>
          <p:nvPr/>
        </p:nvSpPr>
        <p:spPr>
          <a:xfrm>
            <a:off x="9296400" y="4713446"/>
            <a:ext cx="3073837"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Regular exercise helps in the release of endorphins, aiding in stress reduction and overall well-being.</a:t>
            </a:r>
            <a:endParaRPr lang="en-US" sz="1750" dirty="0"/>
          </a:p>
        </p:txBody>
      </p:sp>
      <p:sp>
        <p:nvSpPr>
          <p:cNvPr id="15" name="TextBox 14">
            <a:extLst>
              <a:ext uri="{FF2B5EF4-FFF2-40B4-BE49-F238E27FC236}">
                <a16:creationId xmlns:a16="http://schemas.microsoft.com/office/drawing/2014/main" id="{BDD4FD48-1AD2-D125-AA91-A6CD28E78375}"/>
              </a:ext>
            </a:extLst>
          </p:cNvPr>
          <p:cNvSpPr txBox="1"/>
          <p:nvPr/>
        </p:nvSpPr>
        <p:spPr>
          <a:xfrm>
            <a:off x="3646178" y="3228066"/>
            <a:ext cx="418763" cy="369332"/>
          </a:xfrm>
          <a:prstGeom prst="rect">
            <a:avLst/>
          </a:prstGeom>
          <a:noFill/>
        </p:spPr>
        <p:txBody>
          <a:bodyPr wrap="square" rtlCol="0">
            <a:spAutoFit/>
          </a:bodyPr>
          <a:lstStyle/>
          <a:p>
            <a:r>
              <a:rPr lang="en-IN" dirty="0">
                <a:solidFill>
                  <a:schemeClr val="bg1"/>
                </a:solidFill>
                <a:latin typeface="Algerian" panose="04020705040A02060702" pitchFamily="82" charset="0"/>
              </a:rPr>
              <a:t>1</a:t>
            </a:r>
            <a:endParaRPr lang="en-IN" dirty="0">
              <a:latin typeface="Algerian" panose="04020705040A02060702" pitchFamily="82" charset="0"/>
            </a:endParaRPr>
          </a:p>
        </p:txBody>
      </p:sp>
      <p:pic>
        <p:nvPicPr>
          <p:cNvPr id="16" name="Image 1" descr="preencoded.png"/>
          <p:cNvPicPr>
            <a:picLocks noChangeAspect="1"/>
          </p:cNvPicPr>
          <p:nvPr/>
        </p:nvPicPr>
        <p:blipFill>
          <a:blip r:embed="rId4"/>
          <a:stretch>
            <a:fillRect/>
          </a:stretch>
        </p:blipFill>
        <p:spPr>
          <a:xfrm>
            <a:off x="2037993" y="3011091"/>
            <a:ext cx="3518059" cy="888682"/>
          </a:xfrm>
          <a:prstGeom prst="rect">
            <a:avLst/>
          </a:prstGeom>
        </p:spPr>
      </p:pic>
      <p:sp>
        <p:nvSpPr>
          <p:cNvPr id="17" name="TextBox 16">
            <a:extLst>
              <a:ext uri="{FF2B5EF4-FFF2-40B4-BE49-F238E27FC236}">
                <a16:creationId xmlns:a16="http://schemas.microsoft.com/office/drawing/2014/main" id="{32FCE739-5BD7-271D-5678-DA72F60E1999}"/>
              </a:ext>
            </a:extLst>
          </p:cNvPr>
          <p:cNvSpPr txBox="1"/>
          <p:nvPr/>
        </p:nvSpPr>
        <p:spPr>
          <a:xfrm>
            <a:off x="7164237" y="3195757"/>
            <a:ext cx="301686" cy="369332"/>
          </a:xfrm>
          <a:prstGeom prst="rect">
            <a:avLst/>
          </a:prstGeom>
          <a:noFill/>
        </p:spPr>
        <p:txBody>
          <a:bodyPr wrap="none" rtlCol="0">
            <a:spAutoFit/>
          </a:bodyPr>
          <a:lstStyle/>
          <a:p>
            <a:r>
              <a:rPr lang="en-IN" dirty="0">
                <a:solidFill>
                  <a:schemeClr val="bg1"/>
                </a:solidFill>
              </a:rPr>
              <a:t>2</a:t>
            </a:r>
          </a:p>
        </p:txBody>
      </p:sp>
      <p:sp>
        <p:nvSpPr>
          <p:cNvPr id="18" name="TextBox 17">
            <a:extLst>
              <a:ext uri="{FF2B5EF4-FFF2-40B4-BE49-F238E27FC236}">
                <a16:creationId xmlns:a16="http://schemas.microsoft.com/office/drawing/2014/main" id="{D852E600-6E40-B240-BBB6-073B0C44C561}"/>
              </a:ext>
            </a:extLst>
          </p:cNvPr>
          <p:cNvSpPr txBox="1"/>
          <p:nvPr/>
        </p:nvSpPr>
        <p:spPr>
          <a:xfrm>
            <a:off x="10682415" y="3195757"/>
            <a:ext cx="301686" cy="369332"/>
          </a:xfrm>
          <a:prstGeom prst="rect">
            <a:avLst/>
          </a:prstGeom>
          <a:noFill/>
        </p:spPr>
        <p:txBody>
          <a:bodyPr wrap="none" rtlCol="0">
            <a:spAutoFit/>
          </a:bodyPr>
          <a:lstStyle/>
          <a:p>
            <a:r>
              <a:rPr lang="en-IN" dirty="0">
                <a:solidFill>
                  <a:schemeClr val="bg1"/>
                </a:solidFill>
              </a:rPr>
              <a:t>3</a:t>
            </a:r>
          </a:p>
        </p:txBody>
      </p:sp>
      <p:pic>
        <p:nvPicPr>
          <p:cNvPr id="19" name="Image 2" descr="preencoded.png"/>
          <p:cNvPicPr>
            <a:picLocks noChangeAspect="1"/>
          </p:cNvPicPr>
          <p:nvPr/>
        </p:nvPicPr>
        <p:blipFill>
          <a:blip r:embed="rId5"/>
          <a:stretch>
            <a:fillRect/>
          </a:stretch>
        </p:blipFill>
        <p:spPr>
          <a:xfrm>
            <a:off x="5556052" y="3011091"/>
            <a:ext cx="3518178" cy="888682"/>
          </a:xfrm>
          <a:prstGeom prst="rect">
            <a:avLst/>
          </a:prstGeom>
        </p:spPr>
      </p:pic>
      <p:pic>
        <p:nvPicPr>
          <p:cNvPr id="20" name="Image 3" descr="preencoded.png"/>
          <p:cNvPicPr>
            <a:picLocks noChangeAspect="1"/>
          </p:cNvPicPr>
          <p:nvPr/>
        </p:nvPicPr>
        <p:blipFill>
          <a:blip r:embed="rId6"/>
          <a:stretch>
            <a:fillRect/>
          </a:stretch>
        </p:blipFill>
        <p:spPr>
          <a:xfrm>
            <a:off x="9074229" y="3011091"/>
            <a:ext cx="3518178" cy="88868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5473"/>
            <a:ext cx="8756809"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Importance of Conflict Resolution</a:t>
            </a:r>
            <a:endParaRPr lang="en-US" sz="4374" dirty="0"/>
          </a:p>
        </p:txBody>
      </p:sp>
      <p:sp>
        <p:nvSpPr>
          <p:cNvPr id="6" name="Shape 2"/>
          <p:cNvSpPr/>
          <p:nvPr/>
        </p:nvSpPr>
        <p:spPr>
          <a:xfrm>
            <a:off x="1144310" y="1953101"/>
            <a:ext cx="44410" cy="5351026"/>
          </a:xfrm>
          <a:prstGeom prst="roundRect">
            <a:avLst>
              <a:gd name="adj" fmla="val 225151"/>
            </a:avLst>
          </a:prstGeom>
          <a:solidFill>
            <a:srgbClr val="47337F"/>
          </a:solidFill>
          <a:ln/>
        </p:spPr>
      </p:sp>
      <p:sp>
        <p:nvSpPr>
          <p:cNvPr id="7" name="Shape 3"/>
          <p:cNvSpPr/>
          <p:nvPr/>
        </p:nvSpPr>
        <p:spPr>
          <a:xfrm>
            <a:off x="1416427" y="2354401"/>
            <a:ext cx="777597" cy="44410"/>
          </a:xfrm>
          <a:prstGeom prst="roundRect">
            <a:avLst>
              <a:gd name="adj" fmla="val 225151"/>
            </a:avLst>
          </a:prstGeom>
          <a:solidFill>
            <a:srgbClr val="47337F"/>
          </a:solidFill>
          <a:ln/>
        </p:spPr>
      </p:sp>
      <p:sp>
        <p:nvSpPr>
          <p:cNvPr id="8" name="Shape 4"/>
          <p:cNvSpPr/>
          <p:nvPr/>
        </p:nvSpPr>
        <p:spPr>
          <a:xfrm>
            <a:off x="916484" y="2126694"/>
            <a:ext cx="499943" cy="499943"/>
          </a:xfrm>
          <a:prstGeom prst="roundRect">
            <a:avLst>
              <a:gd name="adj" fmla="val 20000"/>
            </a:avLst>
          </a:prstGeom>
          <a:noFill/>
          <a:ln w="7620">
            <a:solidFill>
              <a:srgbClr val="47337F"/>
            </a:solidFill>
            <a:prstDash val="solid"/>
          </a:ln>
        </p:spPr>
      </p:sp>
      <p:sp>
        <p:nvSpPr>
          <p:cNvPr id="9" name="Text 5"/>
          <p:cNvSpPr/>
          <p:nvPr/>
        </p:nvSpPr>
        <p:spPr>
          <a:xfrm>
            <a:off x="1103769" y="2168366"/>
            <a:ext cx="125373"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2388513" y="2175272"/>
            <a:ext cx="3174683"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Productive Environment</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Efficient conflict resolution fosters a harmonious and productive environment in various settings.</a:t>
            </a:r>
            <a:endParaRPr lang="en-US" sz="1750" dirty="0"/>
          </a:p>
        </p:txBody>
      </p:sp>
      <p:sp>
        <p:nvSpPr>
          <p:cNvPr id="12" name="Shape 8"/>
          <p:cNvSpPr/>
          <p:nvPr/>
        </p:nvSpPr>
        <p:spPr>
          <a:xfrm>
            <a:off x="1416427" y="4212134"/>
            <a:ext cx="777597" cy="44410"/>
          </a:xfrm>
          <a:prstGeom prst="roundRect">
            <a:avLst>
              <a:gd name="adj" fmla="val 225151"/>
            </a:avLst>
          </a:prstGeom>
          <a:solidFill>
            <a:srgbClr val="47337F"/>
          </a:solidFill>
          <a:ln/>
        </p:spPr>
      </p:sp>
      <p:sp>
        <p:nvSpPr>
          <p:cNvPr id="13" name="Shape 9"/>
          <p:cNvSpPr/>
          <p:nvPr/>
        </p:nvSpPr>
        <p:spPr>
          <a:xfrm>
            <a:off x="916484" y="3984427"/>
            <a:ext cx="499943" cy="499943"/>
          </a:xfrm>
          <a:prstGeom prst="roundRect">
            <a:avLst>
              <a:gd name="adj" fmla="val 20000"/>
            </a:avLst>
          </a:prstGeom>
          <a:noFill/>
          <a:ln w="7620">
            <a:solidFill>
              <a:srgbClr val="47337F"/>
            </a:solidFill>
            <a:prstDash val="solid"/>
          </a:ln>
        </p:spPr>
      </p:sp>
      <p:sp>
        <p:nvSpPr>
          <p:cNvPr id="14" name="Text 10"/>
          <p:cNvSpPr/>
          <p:nvPr/>
        </p:nvSpPr>
        <p:spPr>
          <a:xfrm>
            <a:off x="1074360" y="4026098"/>
            <a:ext cx="184071"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2388513" y="4033004"/>
            <a:ext cx="3449598"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Enhanced Communication</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It promotes open dialogue and constructive communication, strengthening relationships.</a:t>
            </a:r>
            <a:endParaRPr lang="en-US" sz="1750" dirty="0"/>
          </a:p>
        </p:txBody>
      </p:sp>
      <p:sp>
        <p:nvSpPr>
          <p:cNvPr id="17" name="Shape 13"/>
          <p:cNvSpPr/>
          <p:nvPr/>
        </p:nvSpPr>
        <p:spPr>
          <a:xfrm>
            <a:off x="1416427" y="6069866"/>
            <a:ext cx="777597" cy="44410"/>
          </a:xfrm>
          <a:prstGeom prst="roundRect">
            <a:avLst>
              <a:gd name="adj" fmla="val 225151"/>
            </a:avLst>
          </a:prstGeom>
          <a:solidFill>
            <a:srgbClr val="47337F"/>
          </a:solidFill>
          <a:ln/>
        </p:spPr>
      </p:sp>
      <p:sp>
        <p:nvSpPr>
          <p:cNvPr id="18" name="Shape 14"/>
          <p:cNvSpPr/>
          <p:nvPr/>
        </p:nvSpPr>
        <p:spPr>
          <a:xfrm>
            <a:off x="916484" y="5842159"/>
            <a:ext cx="499943" cy="499943"/>
          </a:xfrm>
          <a:prstGeom prst="roundRect">
            <a:avLst>
              <a:gd name="adj" fmla="val 20000"/>
            </a:avLst>
          </a:prstGeom>
          <a:noFill/>
          <a:ln w="7620">
            <a:solidFill>
              <a:srgbClr val="47337F"/>
            </a:solidFill>
            <a:prstDash val="solid"/>
          </a:ln>
        </p:spPr>
      </p:sp>
      <p:sp>
        <p:nvSpPr>
          <p:cNvPr id="19" name="Text 15"/>
          <p:cNvSpPr/>
          <p:nvPr/>
        </p:nvSpPr>
        <p:spPr>
          <a:xfrm>
            <a:off x="1071622" y="5883831"/>
            <a:ext cx="189667"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Reduced Stress</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Effective conflict resolution reduces unwanted tension and stress among individuals or teams.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2087523"/>
            <a:ext cx="8500229"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Strategies for Conflict Resolution</a:t>
            </a:r>
            <a:endParaRPr lang="en-US" sz="4374" dirty="0"/>
          </a:p>
        </p:txBody>
      </p:sp>
      <p:pic>
        <p:nvPicPr>
          <p:cNvPr id="5" name="Image 1" descr="preencoded.png"/>
          <p:cNvPicPr>
            <a:picLocks noChangeAspect="1"/>
          </p:cNvPicPr>
          <p:nvPr/>
        </p:nvPicPr>
        <p:blipFill>
          <a:blip r:embed="rId4"/>
          <a:stretch>
            <a:fillRect/>
          </a:stretch>
        </p:blipFill>
        <p:spPr>
          <a:xfrm>
            <a:off x="2037993" y="3226237"/>
            <a:ext cx="444341" cy="444341"/>
          </a:xfrm>
          <a:prstGeom prst="rect">
            <a:avLst/>
          </a:prstGeom>
        </p:spPr>
      </p:pic>
      <p:sp>
        <p:nvSpPr>
          <p:cNvPr id="6" name="Text 2"/>
          <p:cNvSpPr/>
          <p:nvPr/>
        </p:nvSpPr>
        <p:spPr>
          <a:xfrm>
            <a:off x="2037993" y="3892748"/>
            <a:ext cx="2388632"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Negotiation</a:t>
            </a:r>
            <a:endParaRPr lang="en-US" sz="2187" dirty="0"/>
          </a:p>
        </p:txBody>
      </p:sp>
      <p:sp>
        <p:nvSpPr>
          <p:cNvPr id="7" name="Text 3"/>
          <p:cNvSpPr/>
          <p:nvPr/>
        </p:nvSpPr>
        <p:spPr>
          <a:xfrm>
            <a:off x="2037993" y="4373166"/>
            <a:ext cx="2388632"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Seeking mutually beneficial solutions through negotiation and compromise.</a:t>
            </a:r>
            <a:endParaRPr lang="en-US" sz="1750" dirty="0"/>
          </a:p>
        </p:txBody>
      </p:sp>
      <p:pic>
        <p:nvPicPr>
          <p:cNvPr id="8" name="Image 2" descr="preencoded.png"/>
          <p:cNvPicPr>
            <a:picLocks noChangeAspect="1"/>
          </p:cNvPicPr>
          <p:nvPr/>
        </p:nvPicPr>
        <p:blipFill>
          <a:blip r:embed="rId5"/>
          <a:stretch>
            <a:fillRect/>
          </a:stretch>
        </p:blipFill>
        <p:spPr>
          <a:xfrm>
            <a:off x="4759881" y="3226237"/>
            <a:ext cx="444341" cy="444341"/>
          </a:xfrm>
          <a:prstGeom prst="rect">
            <a:avLst/>
          </a:prstGeom>
        </p:spPr>
      </p:pic>
      <p:sp>
        <p:nvSpPr>
          <p:cNvPr id="9" name="Text 4"/>
          <p:cNvSpPr/>
          <p:nvPr/>
        </p:nvSpPr>
        <p:spPr>
          <a:xfrm>
            <a:off x="4759881" y="3892748"/>
            <a:ext cx="2388632"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Mediation</a:t>
            </a:r>
            <a:endParaRPr lang="en-US" sz="2187" dirty="0"/>
          </a:p>
        </p:txBody>
      </p:sp>
      <p:sp>
        <p:nvSpPr>
          <p:cNvPr id="10" name="Text 5"/>
          <p:cNvSpPr/>
          <p:nvPr/>
        </p:nvSpPr>
        <p:spPr>
          <a:xfrm>
            <a:off x="4759881" y="4373166"/>
            <a:ext cx="2388632"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Utilizing a neutral mediator to facilitate discussion and find resolutions.</a:t>
            </a:r>
            <a:endParaRPr lang="en-US" sz="1750" dirty="0"/>
          </a:p>
        </p:txBody>
      </p:sp>
      <p:pic>
        <p:nvPicPr>
          <p:cNvPr id="11" name="Image 3" descr="preencoded.png"/>
          <p:cNvPicPr>
            <a:picLocks noChangeAspect="1"/>
          </p:cNvPicPr>
          <p:nvPr/>
        </p:nvPicPr>
        <p:blipFill>
          <a:blip r:embed="rId6"/>
          <a:stretch>
            <a:fillRect/>
          </a:stretch>
        </p:blipFill>
        <p:spPr>
          <a:xfrm>
            <a:off x="7481768" y="3226237"/>
            <a:ext cx="444341" cy="444341"/>
          </a:xfrm>
          <a:prstGeom prst="rect">
            <a:avLst/>
          </a:prstGeom>
        </p:spPr>
      </p:pic>
      <p:sp>
        <p:nvSpPr>
          <p:cNvPr id="12" name="Text 6"/>
          <p:cNvSpPr/>
          <p:nvPr/>
        </p:nvSpPr>
        <p:spPr>
          <a:xfrm>
            <a:off x="7481768" y="3892748"/>
            <a:ext cx="2388632" cy="694373"/>
          </a:xfrm>
          <a:prstGeom prst="rect">
            <a:avLst/>
          </a:prstGeom>
          <a:noFill/>
          <a:ln/>
        </p:spPr>
        <p:txBody>
          <a:bodyPr wrap="squar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Effective Communication</a:t>
            </a:r>
            <a:endParaRPr lang="en-US" sz="2187" dirty="0"/>
          </a:p>
        </p:txBody>
      </p:sp>
      <p:sp>
        <p:nvSpPr>
          <p:cNvPr id="13" name="Text 7"/>
          <p:cNvSpPr/>
          <p:nvPr/>
        </p:nvSpPr>
        <p:spPr>
          <a:xfrm>
            <a:off x="7481768" y="4720352"/>
            <a:ext cx="2388632"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Emphasizing active listening and clear communication to resolve conflicts.</a:t>
            </a:r>
            <a:endParaRPr lang="en-US" sz="1750" dirty="0"/>
          </a:p>
        </p:txBody>
      </p:sp>
      <p:pic>
        <p:nvPicPr>
          <p:cNvPr id="14" name="Image 4" descr="preencoded.png"/>
          <p:cNvPicPr>
            <a:picLocks noChangeAspect="1"/>
          </p:cNvPicPr>
          <p:nvPr/>
        </p:nvPicPr>
        <p:blipFill>
          <a:blip r:embed="rId7"/>
          <a:stretch>
            <a:fillRect/>
          </a:stretch>
        </p:blipFill>
        <p:spPr>
          <a:xfrm>
            <a:off x="10203656" y="3226237"/>
            <a:ext cx="444341" cy="444341"/>
          </a:xfrm>
          <a:prstGeom prst="rect">
            <a:avLst/>
          </a:prstGeom>
        </p:spPr>
      </p:pic>
      <p:sp>
        <p:nvSpPr>
          <p:cNvPr id="15" name="Text 8"/>
          <p:cNvSpPr/>
          <p:nvPr/>
        </p:nvSpPr>
        <p:spPr>
          <a:xfrm>
            <a:off x="10203656" y="3892748"/>
            <a:ext cx="2388751"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Empathy</a:t>
            </a:r>
            <a:endParaRPr lang="en-US" sz="2187" dirty="0"/>
          </a:p>
        </p:txBody>
      </p:sp>
      <p:sp>
        <p:nvSpPr>
          <p:cNvPr id="16" name="Text 9"/>
          <p:cNvSpPr/>
          <p:nvPr/>
        </p:nvSpPr>
        <p:spPr>
          <a:xfrm>
            <a:off x="10203656" y="4373166"/>
            <a:ext cx="2388751" cy="142160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Understanding and considering the perspectives and emotions of others.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2263616"/>
            <a:ext cx="7977545"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Conclusion and Key Takeaways</a:t>
            </a:r>
            <a:endParaRPr lang="en-US" sz="4374" dirty="0"/>
          </a:p>
        </p:txBody>
      </p:sp>
      <p:sp>
        <p:nvSpPr>
          <p:cNvPr id="5" name="Shape 2"/>
          <p:cNvSpPr/>
          <p:nvPr/>
        </p:nvSpPr>
        <p:spPr>
          <a:xfrm>
            <a:off x="2037993" y="3402330"/>
            <a:ext cx="10554414" cy="2563654"/>
          </a:xfrm>
          <a:prstGeom prst="roundRect">
            <a:avLst>
              <a:gd name="adj" fmla="val 3900"/>
            </a:avLst>
          </a:prstGeom>
          <a:noFill/>
          <a:ln w="7620">
            <a:solidFill>
              <a:srgbClr val="FFFFFF">
                <a:alpha val="24000"/>
              </a:srgbClr>
            </a:solidFill>
            <a:prstDash val="solid"/>
          </a:ln>
        </p:spPr>
      </p:sp>
      <p:sp>
        <p:nvSpPr>
          <p:cNvPr id="6" name="Shape 3"/>
          <p:cNvSpPr/>
          <p:nvPr/>
        </p:nvSpPr>
        <p:spPr>
          <a:xfrm>
            <a:off x="2045613" y="3409950"/>
            <a:ext cx="10539174" cy="637103"/>
          </a:xfrm>
          <a:prstGeom prst="rect">
            <a:avLst/>
          </a:prstGeom>
          <a:solidFill>
            <a:srgbClr val="FFFFFF">
              <a:alpha val="4000"/>
            </a:srgbClr>
          </a:solidFill>
          <a:ln/>
        </p:spPr>
      </p:sp>
      <p:sp>
        <p:nvSpPr>
          <p:cNvPr id="7" name="Text 4"/>
          <p:cNvSpPr/>
          <p:nvPr/>
        </p:nvSpPr>
        <p:spPr>
          <a:xfrm>
            <a:off x="2267783" y="3550801"/>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Self Awareness</a:t>
            </a:r>
            <a:endParaRPr lang="en-US" sz="1750" dirty="0"/>
          </a:p>
        </p:txBody>
      </p:sp>
      <p:sp>
        <p:nvSpPr>
          <p:cNvPr id="8" name="Text 5"/>
          <p:cNvSpPr/>
          <p:nvPr/>
        </p:nvSpPr>
        <p:spPr>
          <a:xfrm>
            <a:off x="7541181" y="3550801"/>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Stress Management</a:t>
            </a:r>
            <a:endParaRPr lang="en-US" sz="1750" dirty="0"/>
          </a:p>
        </p:txBody>
      </p:sp>
      <p:sp>
        <p:nvSpPr>
          <p:cNvPr id="9" name="Shape 6"/>
          <p:cNvSpPr/>
          <p:nvPr/>
        </p:nvSpPr>
        <p:spPr>
          <a:xfrm>
            <a:off x="2045613" y="4047053"/>
            <a:ext cx="10539174" cy="637103"/>
          </a:xfrm>
          <a:prstGeom prst="rect">
            <a:avLst/>
          </a:prstGeom>
          <a:solidFill>
            <a:srgbClr val="000000">
              <a:alpha val="4000"/>
            </a:srgbClr>
          </a:solidFill>
          <a:ln/>
        </p:spPr>
      </p:sp>
      <p:sp>
        <p:nvSpPr>
          <p:cNvPr id="10" name="Text 7"/>
          <p:cNvSpPr/>
          <p:nvPr/>
        </p:nvSpPr>
        <p:spPr>
          <a:xfrm>
            <a:off x="2267783" y="4187904"/>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Enhances Emotional Intelligence</a:t>
            </a:r>
            <a:endParaRPr lang="en-US" sz="1750" dirty="0"/>
          </a:p>
        </p:txBody>
      </p:sp>
      <p:sp>
        <p:nvSpPr>
          <p:cNvPr id="11" name="Text 8"/>
          <p:cNvSpPr/>
          <p:nvPr/>
        </p:nvSpPr>
        <p:spPr>
          <a:xfrm>
            <a:off x="7541181" y="4187904"/>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Identifying Stress Triggers</a:t>
            </a:r>
            <a:endParaRPr lang="en-US" sz="1750" dirty="0"/>
          </a:p>
        </p:txBody>
      </p:sp>
      <p:sp>
        <p:nvSpPr>
          <p:cNvPr id="12" name="Shape 9"/>
          <p:cNvSpPr/>
          <p:nvPr/>
        </p:nvSpPr>
        <p:spPr>
          <a:xfrm>
            <a:off x="2045613" y="4684157"/>
            <a:ext cx="10539174" cy="637103"/>
          </a:xfrm>
          <a:prstGeom prst="rect">
            <a:avLst/>
          </a:prstGeom>
          <a:solidFill>
            <a:srgbClr val="FFFFFF">
              <a:alpha val="4000"/>
            </a:srgbClr>
          </a:solidFill>
          <a:ln/>
        </p:spPr>
      </p:sp>
      <p:sp>
        <p:nvSpPr>
          <p:cNvPr id="13" name="Text 10"/>
          <p:cNvSpPr/>
          <p:nvPr/>
        </p:nvSpPr>
        <p:spPr>
          <a:xfrm>
            <a:off x="2267783" y="4825008"/>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Improves Decision Making</a:t>
            </a:r>
            <a:endParaRPr lang="en-US" sz="1750" dirty="0"/>
          </a:p>
        </p:txBody>
      </p:sp>
      <p:sp>
        <p:nvSpPr>
          <p:cNvPr id="14" name="Text 11"/>
          <p:cNvSpPr/>
          <p:nvPr/>
        </p:nvSpPr>
        <p:spPr>
          <a:xfrm>
            <a:off x="7541181" y="4825008"/>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Techniques for Stress Reduction</a:t>
            </a:r>
            <a:endParaRPr lang="en-US" sz="1750" dirty="0"/>
          </a:p>
        </p:txBody>
      </p:sp>
      <p:sp>
        <p:nvSpPr>
          <p:cNvPr id="15" name="Shape 12"/>
          <p:cNvSpPr/>
          <p:nvPr/>
        </p:nvSpPr>
        <p:spPr>
          <a:xfrm>
            <a:off x="2045613" y="5321260"/>
            <a:ext cx="10539174" cy="637103"/>
          </a:xfrm>
          <a:prstGeom prst="rect">
            <a:avLst/>
          </a:prstGeom>
          <a:solidFill>
            <a:srgbClr val="000000">
              <a:alpha val="4000"/>
            </a:srgbClr>
          </a:solidFill>
          <a:ln/>
        </p:spPr>
      </p:sp>
      <p:sp>
        <p:nvSpPr>
          <p:cNvPr id="16" name="Text 13"/>
          <p:cNvSpPr/>
          <p:nvPr/>
        </p:nvSpPr>
        <p:spPr>
          <a:xfrm>
            <a:off x="2267783" y="5462111"/>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Facilitates Better Relationships</a:t>
            </a:r>
            <a:endParaRPr lang="en-US" sz="1750" dirty="0"/>
          </a:p>
        </p:txBody>
      </p:sp>
      <p:sp>
        <p:nvSpPr>
          <p:cNvPr id="17" name="Text 14"/>
          <p:cNvSpPr/>
          <p:nvPr/>
        </p:nvSpPr>
        <p:spPr>
          <a:xfrm>
            <a:off x="7541181" y="5462111"/>
            <a:ext cx="4821436" cy="355402"/>
          </a:xfrm>
          <a:prstGeom prst="rect">
            <a:avLst/>
          </a:prstGeom>
          <a:noFill/>
          <a:ln/>
        </p:spPr>
        <p:txBody>
          <a:bodyPr wrap="non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Reduces Unwanted Tension</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901547"/>
            <a:ext cx="7477601" cy="1666399"/>
          </a:xfrm>
          <a:prstGeom prst="rect">
            <a:avLst/>
          </a:prstGeom>
          <a:noFill/>
          <a:ln/>
        </p:spPr>
        <p:txBody>
          <a:bodyPr wrap="square" rtlCol="0" anchor="t"/>
          <a:lstStyle/>
          <a:p>
            <a:pPr marL="0" indent="0">
              <a:lnSpc>
                <a:spcPts val="6561"/>
              </a:lnSpc>
              <a:buNone/>
            </a:pPr>
            <a:r>
              <a:rPr lang="en-US" sz="5249" kern="0" spc="-157" dirty="0">
                <a:solidFill>
                  <a:srgbClr val="FFFFFF"/>
                </a:solidFill>
                <a:latin typeface="Roboto" pitchFamily="34" charset="0"/>
                <a:ea typeface="Roboto" pitchFamily="34" charset="-122"/>
                <a:cs typeface="Roboto" pitchFamily="34" charset="-120"/>
              </a:rPr>
              <a:t>Introduction to Creativity and Innovation</a:t>
            </a:r>
            <a:endParaRPr lang="en-US" sz="5249" dirty="0"/>
          </a:p>
        </p:txBody>
      </p:sp>
      <p:sp>
        <p:nvSpPr>
          <p:cNvPr id="6" name="Text 2"/>
          <p:cNvSpPr/>
          <p:nvPr/>
        </p:nvSpPr>
        <p:spPr>
          <a:xfrm>
            <a:off x="6319599" y="3901202"/>
            <a:ext cx="7477601" cy="1777008"/>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A fundamental understanding of the relationship between creativity and innovation is crucial for any individual or organization striving for growth and success. Creativity is the ability to generate new ideas, while innovation involves turning those ideas into reality. Both are essential for progress and development.</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912</Words>
  <Application>Microsoft Office PowerPoint</Application>
  <PresentationFormat>Custom</PresentationFormat>
  <Paragraphs>145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Inter</vt:lpstr>
      <vt:lpstr>p22-mackinac-pro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ABHIJEET SINGH RANA</cp:lastModifiedBy>
  <cp:revision>9</cp:revision>
  <dcterms:created xsi:type="dcterms:W3CDTF">2024-04-02T14:56:39Z</dcterms:created>
  <dcterms:modified xsi:type="dcterms:W3CDTF">2024-05-12T13:57:24Z</dcterms:modified>
</cp:coreProperties>
</file>